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34" r:id="rId1"/>
  </p:sldMasterIdLst>
  <p:notesMasterIdLst>
    <p:notesMasterId r:id="rId37"/>
  </p:notesMasterIdLst>
  <p:sldIdLst>
    <p:sldId id="256" r:id="rId2"/>
    <p:sldId id="257" r:id="rId3"/>
    <p:sldId id="258" r:id="rId4"/>
    <p:sldId id="259" r:id="rId5"/>
    <p:sldId id="276" r:id="rId6"/>
    <p:sldId id="260" r:id="rId7"/>
    <p:sldId id="261" r:id="rId8"/>
    <p:sldId id="268" r:id="rId9"/>
    <p:sldId id="275" r:id="rId10"/>
    <p:sldId id="279" r:id="rId11"/>
    <p:sldId id="280" r:id="rId12"/>
    <p:sldId id="267" r:id="rId13"/>
    <p:sldId id="271" r:id="rId14"/>
    <p:sldId id="281" r:id="rId15"/>
    <p:sldId id="284" r:id="rId16"/>
    <p:sldId id="283" r:id="rId17"/>
    <p:sldId id="285" r:id="rId18"/>
    <p:sldId id="262" r:id="rId19"/>
    <p:sldId id="282" r:id="rId20"/>
    <p:sldId id="266" r:id="rId21"/>
    <p:sldId id="264" r:id="rId22"/>
    <p:sldId id="278" r:id="rId23"/>
    <p:sldId id="277" r:id="rId24"/>
    <p:sldId id="273" r:id="rId25"/>
    <p:sldId id="286" r:id="rId26"/>
    <p:sldId id="293" r:id="rId27"/>
    <p:sldId id="288" r:id="rId28"/>
    <p:sldId id="274" r:id="rId29"/>
    <p:sldId id="287" r:id="rId30"/>
    <p:sldId id="289" r:id="rId31"/>
    <p:sldId id="290" r:id="rId32"/>
    <p:sldId id="291" r:id="rId33"/>
    <p:sldId id="292" r:id="rId34"/>
    <p:sldId id="269" r:id="rId35"/>
    <p:sldId id="270" r:id="rId36"/>
  </p:sldIdLst>
  <p:sldSz cx="13004800" cy="7315200"/>
  <p:notesSz cx="6858000" cy="9144000"/>
  <p:embeddedFontLst>
    <p:embeddedFont>
      <p:font typeface="Street Threat" panose="02000500000000000000" pitchFamily="2" charset="0"/>
      <p:regular r:id="rId38"/>
    </p:embeddedFont>
    <p:embeddedFont>
      <p:font typeface="Wingdings 2" panose="05020102010507070707" pitchFamily="18" charset="2"/>
      <p:regular r:id="rId39"/>
    </p:embeddedFont>
    <p:embeddedFont>
      <p:font typeface="Cascadia Mono" panose="020B0609020000020004" pitchFamily="49" charset="0"/>
      <p:regular r:id="rId40"/>
      <p:bold r:id="rId41"/>
    </p:embeddedFont>
    <p:embeddedFont>
      <p:font typeface="Arial Nova Cond Light" panose="020B0306020202020204" pitchFamily="34" charset="0"/>
      <p:regular r:id="rId42"/>
      <p:italic r:id="rId43"/>
    </p:embeddedFont>
    <p:embeddedFont>
      <p:font typeface="Calibri" panose="020F0502020204030204" pitchFamily="34" charset="0"/>
      <p:regular r:id="rId44"/>
      <p:bold r:id="rId45"/>
      <p:italic r:id="rId46"/>
      <p:boldItalic r:id="rId47"/>
    </p:embeddedFont>
    <p:embeddedFont>
      <p:font typeface="Century Schoolbook" panose="02040604050505020304" pitchFamily="18" charset="0"/>
      <p:regular r:id="rId48"/>
      <p:bold r:id="rId49"/>
      <p:italic r:id="rId50"/>
      <p:boldItalic r:id="rId51"/>
    </p:embeddedFont>
    <p:embeddedFont>
      <p:font typeface="Cascadia Code" panose="020B0609020000020004" pitchFamily="49" charset="0"/>
      <p:regular r:id="rId52"/>
      <p:bold r:id="rId53"/>
    </p:embeddedFont>
  </p:embeddedFontLst>
  <p:defaultTextStyle>
    <a:defPPr>
      <a:defRPr lang="ru-RU"/>
    </a:defPPr>
    <a:lvl1pPr marL="0" algn="l" defTabSz="1136051" rtl="0" eaLnBrk="1" latinLnBrk="0" hangingPunct="1">
      <a:defRPr sz="2236" kern="1200">
        <a:solidFill>
          <a:schemeClr val="tx1"/>
        </a:solidFill>
        <a:latin typeface="+mn-lt"/>
        <a:ea typeface="+mn-ea"/>
        <a:cs typeface="+mn-cs"/>
      </a:defRPr>
    </a:lvl1pPr>
    <a:lvl2pPr marL="568025" algn="l" defTabSz="1136051" rtl="0" eaLnBrk="1" latinLnBrk="0" hangingPunct="1">
      <a:defRPr sz="2236" kern="1200">
        <a:solidFill>
          <a:schemeClr val="tx1"/>
        </a:solidFill>
        <a:latin typeface="+mn-lt"/>
        <a:ea typeface="+mn-ea"/>
        <a:cs typeface="+mn-cs"/>
      </a:defRPr>
    </a:lvl2pPr>
    <a:lvl3pPr marL="1136051" algn="l" defTabSz="1136051" rtl="0" eaLnBrk="1" latinLnBrk="0" hangingPunct="1">
      <a:defRPr sz="2236" kern="1200">
        <a:solidFill>
          <a:schemeClr val="tx1"/>
        </a:solidFill>
        <a:latin typeface="+mn-lt"/>
        <a:ea typeface="+mn-ea"/>
        <a:cs typeface="+mn-cs"/>
      </a:defRPr>
    </a:lvl3pPr>
    <a:lvl4pPr marL="1704076" algn="l" defTabSz="1136051" rtl="0" eaLnBrk="1" latinLnBrk="0" hangingPunct="1">
      <a:defRPr sz="2236" kern="1200">
        <a:solidFill>
          <a:schemeClr val="tx1"/>
        </a:solidFill>
        <a:latin typeface="+mn-lt"/>
        <a:ea typeface="+mn-ea"/>
        <a:cs typeface="+mn-cs"/>
      </a:defRPr>
    </a:lvl4pPr>
    <a:lvl5pPr marL="2272101" algn="l" defTabSz="1136051" rtl="0" eaLnBrk="1" latinLnBrk="0" hangingPunct="1">
      <a:defRPr sz="2236" kern="1200">
        <a:solidFill>
          <a:schemeClr val="tx1"/>
        </a:solidFill>
        <a:latin typeface="+mn-lt"/>
        <a:ea typeface="+mn-ea"/>
        <a:cs typeface="+mn-cs"/>
      </a:defRPr>
    </a:lvl5pPr>
    <a:lvl6pPr marL="2840126" algn="l" defTabSz="1136051" rtl="0" eaLnBrk="1" latinLnBrk="0" hangingPunct="1">
      <a:defRPr sz="2236" kern="1200">
        <a:solidFill>
          <a:schemeClr val="tx1"/>
        </a:solidFill>
        <a:latin typeface="+mn-lt"/>
        <a:ea typeface="+mn-ea"/>
        <a:cs typeface="+mn-cs"/>
      </a:defRPr>
    </a:lvl6pPr>
    <a:lvl7pPr marL="3408152" algn="l" defTabSz="1136051" rtl="0" eaLnBrk="1" latinLnBrk="0" hangingPunct="1">
      <a:defRPr sz="2236" kern="1200">
        <a:solidFill>
          <a:schemeClr val="tx1"/>
        </a:solidFill>
        <a:latin typeface="+mn-lt"/>
        <a:ea typeface="+mn-ea"/>
        <a:cs typeface="+mn-cs"/>
      </a:defRPr>
    </a:lvl7pPr>
    <a:lvl8pPr marL="3976177" algn="l" defTabSz="1136051" rtl="0" eaLnBrk="1" latinLnBrk="0" hangingPunct="1">
      <a:defRPr sz="2236" kern="1200">
        <a:solidFill>
          <a:schemeClr val="tx1"/>
        </a:solidFill>
        <a:latin typeface="+mn-lt"/>
        <a:ea typeface="+mn-ea"/>
        <a:cs typeface="+mn-cs"/>
      </a:defRPr>
    </a:lvl8pPr>
    <a:lvl9pPr marL="4544202" algn="l" defTabSz="1136051" rtl="0" eaLnBrk="1" latinLnBrk="0" hangingPunct="1">
      <a:defRPr sz="2236"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CE"/>
    <a:srgbClr val="1130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9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3A0EB4-C9D2-448D-AD62-A1917299A702}" type="datetimeFigureOut">
              <a:rPr lang="ru-RU" smtClean="0"/>
              <a:t>26.06.2023</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BE56F-17B8-457B-8B98-85D3C39F186A}" type="slidenum">
              <a:rPr lang="ru-RU" smtClean="0"/>
              <a:t>‹#›</a:t>
            </a:fld>
            <a:endParaRPr lang="ru-RU"/>
          </a:p>
        </p:txBody>
      </p:sp>
    </p:spTree>
    <p:extLst>
      <p:ext uri="{BB962C8B-B14F-4D97-AF65-F5344CB8AC3E}">
        <p14:creationId xmlns:p14="http://schemas.microsoft.com/office/powerpoint/2010/main" val="1075565167"/>
      </p:ext>
    </p:extLst>
  </p:cSld>
  <p:clrMap bg1="lt1" tx1="dk1" bg2="lt2" tx2="dk2" accent1="accent1" accent2="accent2" accent3="accent3" accent4="accent4" accent5="accent5" accent6="accent6" hlink="hlink" folHlink="folHlink"/>
  <p:notesStyle>
    <a:lvl1pPr marL="0" algn="l" defTabSz="1136051" rtl="0" eaLnBrk="1" latinLnBrk="0" hangingPunct="1">
      <a:defRPr sz="1491" kern="1200">
        <a:solidFill>
          <a:schemeClr val="tx1"/>
        </a:solidFill>
        <a:latin typeface="+mn-lt"/>
        <a:ea typeface="+mn-ea"/>
        <a:cs typeface="+mn-cs"/>
      </a:defRPr>
    </a:lvl1pPr>
    <a:lvl2pPr marL="568025" algn="l" defTabSz="1136051" rtl="0" eaLnBrk="1" latinLnBrk="0" hangingPunct="1">
      <a:defRPr sz="1491" kern="1200">
        <a:solidFill>
          <a:schemeClr val="tx1"/>
        </a:solidFill>
        <a:latin typeface="+mn-lt"/>
        <a:ea typeface="+mn-ea"/>
        <a:cs typeface="+mn-cs"/>
      </a:defRPr>
    </a:lvl2pPr>
    <a:lvl3pPr marL="1136051" algn="l" defTabSz="1136051" rtl="0" eaLnBrk="1" latinLnBrk="0" hangingPunct="1">
      <a:defRPr sz="1491" kern="1200">
        <a:solidFill>
          <a:schemeClr val="tx1"/>
        </a:solidFill>
        <a:latin typeface="+mn-lt"/>
        <a:ea typeface="+mn-ea"/>
        <a:cs typeface="+mn-cs"/>
      </a:defRPr>
    </a:lvl3pPr>
    <a:lvl4pPr marL="1704076" algn="l" defTabSz="1136051" rtl="0" eaLnBrk="1" latinLnBrk="0" hangingPunct="1">
      <a:defRPr sz="1491" kern="1200">
        <a:solidFill>
          <a:schemeClr val="tx1"/>
        </a:solidFill>
        <a:latin typeface="+mn-lt"/>
        <a:ea typeface="+mn-ea"/>
        <a:cs typeface="+mn-cs"/>
      </a:defRPr>
    </a:lvl4pPr>
    <a:lvl5pPr marL="2272101" algn="l" defTabSz="1136051" rtl="0" eaLnBrk="1" latinLnBrk="0" hangingPunct="1">
      <a:defRPr sz="1491" kern="1200">
        <a:solidFill>
          <a:schemeClr val="tx1"/>
        </a:solidFill>
        <a:latin typeface="+mn-lt"/>
        <a:ea typeface="+mn-ea"/>
        <a:cs typeface="+mn-cs"/>
      </a:defRPr>
    </a:lvl5pPr>
    <a:lvl6pPr marL="2840126" algn="l" defTabSz="1136051" rtl="0" eaLnBrk="1" latinLnBrk="0" hangingPunct="1">
      <a:defRPr sz="1491" kern="1200">
        <a:solidFill>
          <a:schemeClr val="tx1"/>
        </a:solidFill>
        <a:latin typeface="+mn-lt"/>
        <a:ea typeface="+mn-ea"/>
        <a:cs typeface="+mn-cs"/>
      </a:defRPr>
    </a:lvl6pPr>
    <a:lvl7pPr marL="3408152" algn="l" defTabSz="1136051" rtl="0" eaLnBrk="1" latinLnBrk="0" hangingPunct="1">
      <a:defRPr sz="1491" kern="1200">
        <a:solidFill>
          <a:schemeClr val="tx1"/>
        </a:solidFill>
        <a:latin typeface="+mn-lt"/>
        <a:ea typeface="+mn-ea"/>
        <a:cs typeface="+mn-cs"/>
      </a:defRPr>
    </a:lvl7pPr>
    <a:lvl8pPr marL="3976177" algn="l" defTabSz="1136051" rtl="0" eaLnBrk="1" latinLnBrk="0" hangingPunct="1">
      <a:defRPr sz="1491" kern="1200">
        <a:solidFill>
          <a:schemeClr val="tx1"/>
        </a:solidFill>
        <a:latin typeface="+mn-lt"/>
        <a:ea typeface="+mn-ea"/>
        <a:cs typeface="+mn-cs"/>
      </a:defRPr>
    </a:lvl8pPr>
    <a:lvl9pPr marL="4544202" algn="l" defTabSz="1136051" rtl="0" eaLnBrk="1" latinLnBrk="0" hangingPunct="1">
      <a:defRPr sz="1491"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2</a:t>
            </a:fld>
            <a:endParaRPr lang="ru-RU"/>
          </a:p>
        </p:txBody>
      </p:sp>
    </p:spTree>
    <p:extLst>
      <p:ext uri="{BB962C8B-B14F-4D97-AF65-F5344CB8AC3E}">
        <p14:creationId xmlns:p14="http://schemas.microsoft.com/office/powerpoint/2010/main" val="407852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8</a:t>
            </a:fld>
            <a:endParaRPr lang="ru-RU"/>
          </a:p>
        </p:txBody>
      </p:sp>
    </p:spTree>
    <p:extLst>
      <p:ext uri="{BB962C8B-B14F-4D97-AF65-F5344CB8AC3E}">
        <p14:creationId xmlns:p14="http://schemas.microsoft.com/office/powerpoint/2010/main" val="2328129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12</a:t>
            </a:fld>
            <a:endParaRPr lang="ru-RU"/>
          </a:p>
        </p:txBody>
      </p:sp>
    </p:spTree>
    <p:extLst>
      <p:ext uri="{BB962C8B-B14F-4D97-AF65-F5344CB8AC3E}">
        <p14:creationId xmlns:p14="http://schemas.microsoft.com/office/powerpoint/2010/main" val="2661210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144BE56F-17B8-457B-8B98-85D3C39F186A}" type="slidenum">
              <a:rPr lang="ru-RU" smtClean="0"/>
              <a:t>18</a:t>
            </a:fld>
            <a:endParaRPr lang="ru-RU"/>
          </a:p>
        </p:txBody>
      </p:sp>
    </p:spTree>
    <p:extLst>
      <p:ext uri="{BB962C8B-B14F-4D97-AF65-F5344CB8AC3E}">
        <p14:creationId xmlns:p14="http://schemas.microsoft.com/office/powerpoint/2010/main" val="1616059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685800" y="1143000"/>
            <a:ext cx="5486400" cy="30861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44BE56F-17B8-457B-8B98-85D3C39F186A}" type="slidenum">
              <a:rPr lang="ru-RU" smtClean="0"/>
              <a:t>35</a:t>
            </a:fld>
            <a:endParaRPr lang="ru-RU"/>
          </a:p>
        </p:txBody>
      </p:sp>
    </p:spTree>
    <p:extLst>
      <p:ext uri="{BB962C8B-B14F-4D97-AF65-F5344CB8AC3E}">
        <p14:creationId xmlns:p14="http://schemas.microsoft.com/office/powerpoint/2010/main" val="1235929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45997" y="809550"/>
            <a:ext cx="10046208" cy="4311091"/>
          </a:xfrm>
        </p:spPr>
        <p:txBody>
          <a:bodyPr anchor="b">
            <a:normAutofit/>
          </a:bodyPr>
          <a:lstStyle>
            <a:lvl1pPr algn="l">
              <a:lnSpc>
                <a:spcPct val="85000"/>
              </a:lnSpc>
              <a:defRPr sz="5759"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45997" y="5120640"/>
            <a:ext cx="10046208" cy="1804416"/>
          </a:xfrm>
        </p:spPr>
        <p:txBody>
          <a:bodyPr>
            <a:normAutofit/>
          </a:bodyPr>
          <a:lstStyle>
            <a:lvl1pPr marL="0" indent="0" algn="l">
              <a:buNone/>
              <a:defRPr sz="1761" baseline="0">
                <a:solidFill>
                  <a:schemeClr val="tx1">
                    <a:lumMod val="75000"/>
                  </a:schemeClr>
                </a:solidFill>
              </a:defRPr>
            </a:lvl1pPr>
            <a:lvl2pPr marL="365748" indent="0" algn="ctr">
              <a:buNone/>
              <a:defRPr sz="1761"/>
            </a:lvl2pPr>
            <a:lvl3pPr marL="731496" indent="0" algn="ctr">
              <a:buNone/>
              <a:defRPr sz="1761"/>
            </a:lvl3pPr>
            <a:lvl4pPr marL="1097242" indent="0" algn="ctr">
              <a:buNone/>
              <a:defRPr sz="1600"/>
            </a:lvl4pPr>
            <a:lvl5pPr marL="1462990" indent="0" algn="ctr">
              <a:buNone/>
              <a:defRPr sz="1600"/>
            </a:lvl5pPr>
            <a:lvl6pPr marL="1828738" indent="0" algn="ctr">
              <a:buNone/>
              <a:defRPr sz="1600"/>
            </a:lvl6pPr>
            <a:lvl7pPr marL="2194486" indent="0" algn="ctr">
              <a:buNone/>
              <a:defRPr sz="1600"/>
            </a:lvl7pPr>
            <a:lvl8pPr marL="2560233" indent="0" algn="ctr">
              <a:buNone/>
              <a:defRPr sz="1600"/>
            </a:lvl8pPr>
            <a:lvl9pPr marL="2925981"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6448FEB5-3650-4786-8DEE-DBDE1AF8070E}" type="datetime1">
              <a:rPr lang="ru-RU" smtClean="0"/>
              <a:t>26.06.2023</a:t>
            </a:fld>
            <a:endParaRPr lang="ru-RU"/>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ru-RU"/>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7816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548C74BF-7893-447A-AF8F-553A3F009C9C}"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2402535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5285" y="406400"/>
            <a:ext cx="2641600" cy="6290734"/>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12805" y="406400"/>
            <a:ext cx="8249920" cy="629073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A2A50AFE-CA11-4743-A759-8AB92AAA81BD}"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843456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3BF276F-6C12-410D-8060-4B0034CBD562}"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8354120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345997" y="809550"/>
            <a:ext cx="10046208" cy="4311091"/>
          </a:xfrm>
        </p:spPr>
        <p:txBody>
          <a:bodyPr anchor="b">
            <a:normAutofit/>
          </a:bodyPr>
          <a:lstStyle>
            <a:lvl1pPr>
              <a:lnSpc>
                <a:spcPct val="85000"/>
              </a:lnSpc>
              <a:defRPr sz="5759" b="0"/>
            </a:lvl1pPr>
          </a:lstStyle>
          <a:p>
            <a:r>
              <a:rPr lang="ru-RU" smtClean="0"/>
              <a:t>Образец заголовка</a:t>
            </a:r>
            <a:endParaRPr lang="en-US" dirty="0"/>
          </a:p>
        </p:txBody>
      </p:sp>
      <p:sp>
        <p:nvSpPr>
          <p:cNvPr id="3" name="Text Placeholder 2"/>
          <p:cNvSpPr>
            <a:spLocks noGrp="1"/>
          </p:cNvSpPr>
          <p:nvPr>
            <p:ph type="body" idx="1"/>
          </p:nvPr>
        </p:nvSpPr>
        <p:spPr>
          <a:xfrm>
            <a:off x="1345997" y="5120640"/>
            <a:ext cx="10046208" cy="1804416"/>
          </a:xfrm>
        </p:spPr>
        <p:txBody>
          <a:bodyPr anchor="t">
            <a:normAutofit/>
          </a:bodyPr>
          <a:lstStyle>
            <a:lvl1pPr marL="0" indent="0">
              <a:buNone/>
              <a:defRPr sz="1761">
                <a:solidFill>
                  <a:schemeClr val="tx1">
                    <a:lumMod val="65000"/>
                    <a:lumOff val="35000"/>
                  </a:schemeClr>
                </a:solidFill>
              </a:defRPr>
            </a:lvl1pPr>
            <a:lvl2pPr marL="365748" indent="0">
              <a:buNone/>
              <a:defRPr sz="1440">
                <a:solidFill>
                  <a:schemeClr val="tx1">
                    <a:tint val="75000"/>
                  </a:schemeClr>
                </a:solidFill>
              </a:defRPr>
            </a:lvl2pPr>
            <a:lvl3pPr marL="731496" indent="0">
              <a:buNone/>
              <a:defRPr sz="1280">
                <a:solidFill>
                  <a:schemeClr val="tx1">
                    <a:tint val="75000"/>
                  </a:schemeClr>
                </a:solidFill>
              </a:defRPr>
            </a:lvl3pPr>
            <a:lvl4pPr marL="1097242" indent="0">
              <a:buNone/>
              <a:defRPr sz="1120">
                <a:solidFill>
                  <a:schemeClr val="tx1">
                    <a:tint val="75000"/>
                  </a:schemeClr>
                </a:solidFill>
              </a:defRPr>
            </a:lvl4pPr>
            <a:lvl5pPr marL="1462990" indent="0">
              <a:buNone/>
              <a:defRPr sz="1120">
                <a:solidFill>
                  <a:schemeClr val="tx1">
                    <a:tint val="75000"/>
                  </a:schemeClr>
                </a:solidFill>
              </a:defRPr>
            </a:lvl5pPr>
            <a:lvl6pPr marL="1828738" indent="0">
              <a:buNone/>
              <a:defRPr sz="1120">
                <a:solidFill>
                  <a:schemeClr val="tx1">
                    <a:tint val="75000"/>
                  </a:schemeClr>
                </a:solidFill>
              </a:defRPr>
            </a:lvl6pPr>
            <a:lvl7pPr marL="2194486" indent="0">
              <a:buNone/>
              <a:defRPr sz="1120">
                <a:solidFill>
                  <a:schemeClr val="tx1">
                    <a:tint val="75000"/>
                  </a:schemeClr>
                </a:solidFill>
              </a:defRPr>
            </a:lvl7pPr>
            <a:lvl8pPr marL="2560233" indent="0">
              <a:buNone/>
              <a:defRPr sz="1120">
                <a:solidFill>
                  <a:schemeClr val="tx1">
                    <a:tint val="75000"/>
                  </a:schemeClr>
                </a:solidFill>
              </a:defRPr>
            </a:lvl8pPr>
            <a:lvl9pPr marL="2925981" indent="0">
              <a:buNone/>
              <a:defRPr sz="112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5F64CAD-A50F-4D4A-8121-C4231E1A42B1}" type="datetime1">
              <a:rPr lang="ru-RU" smtClean="0"/>
              <a:t>26.06.2023</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9F05448C-47A6-407F-9FDF-0EF96B96A918}" type="slidenum">
              <a:rPr lang="ru-RU" smtClean="0"/>
              <a:t>‹#›</a:t>
            </a:fld>
            <a:endParaRPr lang="ru-RU"/>
          </a:p>
        </p:txBody>
      </p:sp>
      <p:sp>
        <p:nvSpPr>
          <p:cNvPr id="7" name="Rectangle 6"/>
          <p:cNvSpPr/>
          <p:nvPr/>
        </p:nvSpPr>
        <p:spPr>
          <a:xfrm>
            <a:off x="0" y="0"/>
            <a:ext cx="487679" cy="7315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38092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345997"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534913" y="1950725"/>
            <a:ext cx="4779264" cy="4641426"/>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C10DE0C3-BA12-429E-BDF5-85CC022E5873}" type="datetime1">
              <a:rPr lang="ru-RU" smtClean="0"/>
              <a:t>26.06.2023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937453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45997" y="1827898"/>
            <a:ext cx="4779264" cy="780288"/>
          </a:xfrm>
        </p:spPr>
        <p:txBody>
          <a:bodyPr anchor="b">
            <a:normAutofit/>
          </a:bodyPr>
          <a:lstStyle>
            <a:lvl1pPr marL="0" indent="0">
              <a:spcBef>
                <a:spcPts val="0"/>
              </a:spcBef>
              <a:buNone/>
              <a:defRPr sz="1600" b="0">
                <a:solidFill>
                  <a:schemeClr val="tx2"/>
                </a:solidFill>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lvl="0"/>
            <a:r>
              <a:rPr lang="ru-RU" smtClean="0"/>
              <a:t>Образец текста</a:t>
            </a:r>
          </a:p>
        </p:txBody>
      </p:sp>
      <p:sp>
        <p:nvSpPr>
          <p:cNvPr id="4" name="Content Placeholder 3"/>
          <p:cNvSpPr>
            <a:spLocks noGrp="1"/>
          </p:cNvSpPr>
          <p:nvPr>
            <p:ph sz="half" idx="2"/>
          </p:nvPr>
        </p:nvSpPr>
        <p:spPr>
          <a:xfrm>
            <a:off x="1345997"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534913" y="1827898"/>
            <a:ext cx="4779264" cy="780288"/>
          </a:xfrm>
        </p:spPr>
        <p:txBody>
          <a:bodyPr anchor="b">
            <a:normAutofit/>
          </a:bodyPr>
          <a:lstStyle>
            <a:lvl1pPr marL="0" indent="0">
              <a:lnSpc>
                <a:spcPct val="95000"/>
              </a:lnSpc>
              <a:spcBef>
                <a:spcPts val="0"/>
              </a:spcBef>
              <a:buNone/>
              <a:defRPr lang="en-US" sz="1600" b="0" kern="1200" dirty="0">
                <a:solidFill>
                  <a:schemeClr val="tx2"/>
                </a:solidFill>
                <a:latin typeface="+mn-lt"/>
                <a:ea typeface="+mn-ea"/>
                <a:cs typeface="+mn-cs"/>
              </a:defRPr>
            </a:lvl1pPr>
            <a:lvl2pPr marL="365748" indent="0">
              <a:buNone/>
              <a:defRPr sz="1600" b="1"/>
            </a:lvl2pPr>
            <a:lvl3pPr marL="731496" indent="0">
              <a:buNone/>
              <a:defRPr sz="1440" b="1"/>
            </a:lvl3pPr>
            <a:lvl4pPr marL="1097242" indent="0">
              <a:buNone/>
              <a:defRPr sz="1280" b="1"/>
            </a:lvl4pPr>
            <a:lvl5pPr marL="1462990" indent="0">
              <a:buNone/>
              <a:defRPr sz="1280" b="1"/>
            </a:lvl5pPr>
            <a:lvl6pPr marL="1828738" indent="0">
              <a:buNone/>
              <a:defRPr sz="1280" b="1"/>
            </a:lvl6pPr>
            <a:lvl7pPr marL="2194486" indent="0">
              <a:buNone/>
              <a:defRPr sz="1280" b="1"/>
            </a:lvl7pPr>
            <a:lvl8pPr marL="2560233" indent="0">
              <a:buNone/>
              <a:defRPr sz="1280" b="1"/>
            </a:lvl8pPr>
            <a:lvl9pPr marL="2925981" indent="0">
              <a:buNone/>
              <a:defRPr sz="1280" b="1"/>
            </a:lvl9pPr>
          </a:lstStyle>
          <a:p>
            <a:pPr marL="0" lvl="0" indent="0" algn="l" defTabSz="731496" rtl="0" eaLnBrk="1" latinLnBrk="0" hangingPunct="1">
              <a:lnSpc>
                <a:spcPct val="90000"/>
              </a:lnSpc>
              <a:spcBef>
                <a:spcPts val="1600"/>
              </a:spcBef>
              <a:buFontTx/>
              <a:buNone/>
            </a:pPr>
            <a:r>
              <a:rPr lang="ru-RU" smtClean="0"/>
              <a:t>Образец текста</a:t>
            </a:r>
          </a:p>
        </p:txBody>
      </p:sp>
      <p:sp>
        <p:nvSpPr>
          <p:cNvPr id="6" name="Content Placeholder 5"/>
          <p:cNvSpPr>
            <a:spLocks noGrp="1"/>
          </p:cNvSpPr>
          <p:nvPr>
            <p:ph sz="quarter" idx="4"/>
          </p:nvPr>
        </p:nvSpPr>
        <p:spPr>
          <a:xfrm>
            <a:off x="6534913" y="2674720"/>
            <a:ext cx="4779264" cy="3908961"/>
          </a:xfrm>
        </p:spPr>
        <p:txBody>
          <a:bodyPr/>
          <a:lstStyle>
            <a:lvl1pPr>
              <a:defRPr sz="1440"/>
            </a:lvl1pPr>
            <a:lvl2pPr>
              <a:defRPr sz="1280"/>
            </a:lvl2pPr>
            <a:lvl3pPr>
              <a:defRPr sz="112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F0E870-87C3-4FA3-81B1-081880810D60}" type="datetime1">
              <a:rPr lang="ru-RU" smtClean="0"/>
              <a:t>26.06.2023</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319120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023F8A5-3BEE-4E0F-BC9F-B6C8EC3B0C15}" type="datetime1">
              <a:rPr lang="ru-RU" smtClean="0"/>
              <a:t>26.06.2023</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107541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8F8140-818B-4405-87E1-CCB6959C11C8}" type="datetime1">
              <a:rPr lang="ru-RU" smtClean="0"/>
              <a:t>26.06.2023</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3274288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897332" y="487688"/>
            <a:ext cx="3413760" cy="1706877"/>
          </a:xfrm>
        </p:spPr>
        <p:txBody>
          <a:bodyPr anchor="b">
            <a:normAutofit/>
          </a:bodyPr>
          <a:lstStyle>
            <a:lvl1pPr>
              <a:defRPr sz="2559" b="0" baseline="0"/>
            </a:lvl1pPr>
          </a:lstStyle>
          <a:p>
            <a:r>
              <a:rPr lang="ru-RU" smtClean="0"/>
              <a:t>Образец заголовка</a:t>
            </a:r>
            <a:endParaRPr lang="en-US" dirty="0"/>
          </a:p>
        </p:txBody>
      </p:sp>
      <p:sp>
        <p:nvSpPr>
          <p:cNvPr id="3" name="Content Placeholder 2"/>
          <p:cNvSpPr>
            <a:spLocks noGrp="1"/>
          </p:cNvSpPr>
          <p:nvPr>
            <p:ph idx="1"/>
          </p:nvPr>
        </p:nvSpPr>
        <p:spPr>
          <a:xfrm>
            <a:off x="4804552" y="731520"/>
            <a:ext cx="6484338" cy="5852160"/>
          </a:xfrm>
        </p:spPr>
        <p:txBody>
          <a:bodyPr/>
          <a:lstStyle>
            <a:lvl1pPr>
              <a:defRPr sz="1600"/>
            </a:lvl1pPr>
            <a:lvl2pPr>
              <a:defRPr sz="1440"/>
            </a:lvl2pPr>
            <a:lvl3pPr>
              <a:defRPr sz="1280"/>
            </a:lvl3pPr>
            <a:lvl4pPr>
              <a:defRPr sz="1120"/>
            </a:lvl4pPr>
            <a:lvl5pPr>
              <a:defRPr sz="1120"/>
            </a:lvl5pPr>
            <a:lvl6pPr>
              <a:defRPr sz="1120"/>
            </a:lvl6pPr>
            <a:lvl7pPr>
              <a:defRPr sz="1120"/>
            </a:lvl7pPr>
            <a:lvl8pPr>
              <a:defRPr sz="1120"/>
            </a:lvl8pPr>
            <a:lvl9pPr>
              <a:defRPr sz="112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897332" y="2239722"/>
            <a:ext cx="3413760" cy="4064001"/>
          </a:xfrm>
        </p:spPr>
        <p:txBody>
          <a:bodyPr>
            <a:normAutofit/>
          </a:bodyPr>
          <a:lstStyle>
            <a:lvl1pPr marL="0" indent="0">
              <a:lnSpc>
                <a:spcPct val="114000"/>
              </a:lnSpc>
              <a:spcBef>
                <a:spcPts val="640"/>
              </a:spcBef>
              <a:buNone/>
              <a:defRPr sz="1039"/>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E7D033F8-4B6D-4C49-9441-67F2A64AB387}" type="datetime1">
              <a:rPr lang="ru-RU" smtClean="0"/>
              <a:t>26.06.2023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4268818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2" y="5445760"/>
            <a:ext cx="12045695" cy="186944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75361" y="5608320"/>
            <a:ext cx="10647680" cy="975360"/>
          </a:xfrm>
        </p:spPr>
        <p:txBody>
          <a:bodyPr anchor="b">
            <a:normAutofit/>
          </a:bodyPr>
          <a:lstStyle>
            <a:lvl1pPr>
              <a:defRPr sz="2240" b="0">
                <a:solidFill>
                  <a:schemeClr val="bg1"/>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2" y="8"/>
            <a:ext cx="12045695" cy="5470851"/>
          </a:xfrm>
          <a:solidFill>
            <a:schemeClr val="accent1"/>
          </a:solidFill>
        </p:spPr>
        <p:txBody>
          <a:bodyPr anchor="t"/>
          <a:lstStyle>
            <a:lvl1pPr marL="0" indent="0">
              <a:buNone/>
              <a:defRPr sz="2559">
                <a:solidFill>
                  <a:schemeClr val="bg1"/>
                </a:solidFill>
              </a:defRPr>
            </a:lvl1pPr>
            <a:lvl2pPr marL="365748" indent="0">
              <a:buNone/>
              <a:defRPr sz="2240"/>
            </a:lvl2pPr>
            <a:lvl3pPr marL="731496" indent="0">
              <a:buNone/>
              <a:defRPr sz="1920"/>
            </a:lvl3pPr>
            <a:lvl4pPr marL="1097242" indent="0">
              <a:buNone/>
              <a:defRPr sz="1600"/>
            </a:lvl4pPr>
            <a:lvl5pPr marL="1462990" indent="0">
              <a:buNone/>
              <a:defRPr sz="1600"/>
            </a:lvl5pPr>
            <a:lvl6pPr marL="1828738" indent="0">
              <a:buNone/>
              <a:defRPr sz="1600"/>
            </a:lvl6pPr>
            <a:lvl7pPr marL="2194486" indent="0">
              <a:buNone/>
              <a:defRPr sz="1600"/>
            </a:lvl7pPr>
            <a:lvl8pPr marL="2560233" indent="0">
              <a:buNone/>
              <a:defRPr sz="1600"/>
            </a:lvl8pPr>
            <a:lvl9pPr marL="2925981"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975361" y="6515837"/>
            <a:ext cx="10647680" cy="636811"/>
          </a:xfrm>
        </p:spPr>
        <p:txBody>
          <a:bodyPr>
            <a:normAutofit/>
          </a:bodyPr>
          <a:lstStyle>
            <a:lvl1pPr marL="0" indent="0">
              <a:lnSpc>
                <a:spcPct val="100000"/>
              </a:lnSpc>
              <a:spcBef>
                <a:spcPts val="640"/>
              </a:spcBef>
              <a:buNone/>
              <a:defRPr sz="1039">
                <a:solidFill>
                  <a:schemeClr val="bg1">
                    <a:lumMod val="85000"/>
                  </a:schemeClr>
                </a:solidFill>
              </a:defRPr>
            </a:lvl1pPr>
            <a:lvl2pPr marL="365748" indent="0">
              <a:buNone/>
              <a:defRPr sz="959"/>
            </a:lvl2pPr>
            <a:lvl3pPr marL="731496" indent="0">
              <a:buNone/>
              <a:defRPr sz="801"/>
            </a:lvl3pPr>
            <a:lvl4pPr marL="1097242" indent="0">
              <a:buNone/>
              <a:defRPr sz="719"/>
            </a:lvl4pPr>
            <a:lvl5pPr marL="1462990" indent="0">
              <a:buNone/>
              <a:defRPr sz="719"/>
            </a:lvl5pPr>
            <a:lvl6pPr marL="1828738" indent="0">
              <a:buNone/>
              <a:defRPr sz="719"/>
            </a:lvl6pPr>
            <a:lvl7pPr marL="2194486" indent="0">
              <a:buNone/>
              <a:defRPr sz="719"/>
            </a:lvl7pPr>
            <a:lvl8pPr marL="2560233" indent="0">
              <a:buNone/>
              <a:defRPr sz="719"/>
            </a:lvl8pPr>
            <a:lvl9pPr marL="2925981" indent="0">
              <a:buNone/>
              <a:defRPr sz="719"/>
            </a:lvl9pPr>
          </a:lstStyle>
          <a:p>
            <a:pPr lvl="0"/>
            <a:r>
              <a:rPr lang="ru-RU" smtClean="0"/>
              <a:t>Образец текста</a:t>
            </a:r>
          </a:p>
        </p:txBody>
      </p:sp>
      <p:sp>
        <p:nvSpPr>
          <p:cNvPr id="5" name="Date Placeholder 4"/>
          <p:cNvSpPr>
            <a:spLocks noGrp="1"/>
          </p:cNvSpPr>
          <p:nvPr>
            <p:ph type="dt" sz="half" idx="10"/>
          </p:nvPr>
        </p:nvSpPr>
        <p:spPr/>
        <p:txBody>
          <a:bodyPr/>
          <a:lstStyle/>
          <a:p>
            <a:fld id="{175ABA81-7ECD-4147-AB5C-7C68924B0CC5}" type="datetime1">
              <a:rPr lang="ru-RU" smtClean="0"/>
              <a:t>26.06.2023</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9F05448C-47A6-407F-9FDF-0EF96B96A918}" type="slidenum">
              <a:rPr lang="ru-RU" smtClean="0"/>
              <a:t>‹#›</a:t>
            </a:fld>
            <a:endParaRPr lang="ru-RU"/>
          </a:p>
        </p:txBody>
      </p:sp>
    </p:spTree>
    <p:extLst>
      <p:ext uri="{BB962C8B-B14F-4D97-AF65-F5344CB8AC3E}">
        <p14:creationId xmlns:p14="http://schemas.microsoft.com/office/powerpoint/2010/main" val="73614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2045696" y="0"/>
            <a:ext cx="975360" cy="73152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45997" y="390144"/>
            <a:ext cx="10338816" cy="1413934"/>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345997" y="1950725"/>
            <a:ext cx="9168384" cy="464142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rot="16200000">
            <a:off x="11517385" y="1065110"/>
            <a:ext cx="2031999" cy="389466"/>
          </a:xfrm>
          <a:prstGeom prst="rect">
            <a:avLst/>
          </a:prstGeom>
        </p:spPr>
        <p:txBody>
          <a:bodyPr vert="horz" lIns="91440" tIns="45720" rIns="91440" bIns="45720" rtlCol="0" anchor="ctr"/>
          <a:lstStyle>
            <a:lvl1pPr algn="r">
              <a:defRPr sz="841" b="0">
                <a:solidFill>
                  <a:schemeClr val="tx2">
                    <a:lumMod val="20000"/>
                    <a:lumOff val="80000"/>
                  </a:schemeClr>
                </a:solidFill>
              </a:defRPr>
            </a:lvl1pPr>
          </a:lstStyle>
          <a:p>
            <a:fld id="{3E3426B0-51CC-43B3-83B5-07F4BFF476FA}" type="datetime1">
              <a:rPr lang="ru-RU" smtClean="0"/>
              <a:t>26.06.2023</a:t>
            </a:fld>
            <a:endParaRPr lang="ru-RU"/>
          </a:p>
        </p:txBody>
      </p:sp>
      <p:sp>
        <p:nvSpPr>
          <p:cNvPr id="5" name="Footer Placeholder 4"/>
          <p:cNvSpPr>
            <a:spLocks noGrp="1"/>
          </p:cNvSpPr>
          <p:nvPr>
            <p:ph type="ftr" sz="quarter" idx="3"/>
          </p:nvPr>
        </p:nvSpPr>
        <p:spPr>
          <a:xfrm rot="16200000">
            <a:off x="10623296" y="4316310"/>
            <a:ext cx="3820160" cy="389466"/>
          </a:xfrm>
          <a:prstGeom prst="rect">
            <a:avLst/>
          </a:prstGeom>
        </p:spPr>
        <p:txBody>
          <a:bodyPr vert="horz" lIns="91440" tIns="45720" rIns="91440" bIns="45720" rtlCol="0" anchor="ctr"/>
          <a:lstStyle>
            <a:lvl1pPr algn="l">
              <a:defRPr sz="841">
                <a:solidFill>
                  <a:schemeClr val="tx2">
                    <a:lumMod val="20000"/>
                    <a:lumOff val="80000"/>
                  </a:schemeClr>
                </a:solidFill>
              </a:defRPr>
            </a:lvl1pPr>
          </a:lstStyle>
          <a:p>
            <a:endParaRPr lang="ru-RU"/>
          </a:p>
        </p:txBody>
      </p:sp>
      <p:sp>
        <p:nvSpPr>
          <p:cNvPr id="6" name="Slide Number Placeholder 5"/>
          <p:cNvSpPr>
            <a:spLocks noGrp="1"/>
          </p:cNvSpPr>
          <p:nvPr>
            <p:ph type="sldNum" sz="quarter" idx="4"/>
          </p:nvPr>
        </p:nvSpPr>
        <p:spPr>
          <a:xfrm>
            <a:off x="12045696" y="6583688"/>
            <a:ext cx="975360" cy="633307"/>
          </a:xfrm>
          <a:prstGeom prst="rect">
            <a:avLst/>
          </a:prstGeom>
        </p:spPr>
        <p:txBody>
          <a:bodyPr vert="horz" lIns="45720" tIns="45720" rIns="45720" bIns="45720" rtlCol="0" anchor="ctr">
            <a:normAutofit/>
          </a:bodyPr>
          <a:lstStyle>
            <a:lvl1pPr algn="ctr">
              <a:defRPr sz="2880">
                <a:solidFill>
                  <a:schemeClr val="tx2">
                    <a:lumMod val="60000"/>
                    <a:lumOff val="40000"/>
                  </a:schemeClr>
                </a:solidFill>
              </a:defRPr>
            </a:lvl1pPr>
          </a:lstStyle>
          <a:p>
            <a:fld id="{9F05448C-47A6-407F-9FDF-0EF96B96A918}" type="slidenum">
              <a:rPr lang="ru-RU" smtClean="0"/>
              <a:t>‹#›</a:t>
            </a:fld>
            <a:endParaRPr lang="ru-RU"/>
          </a:p>
        </p:txBody>
      </p:sp>
    </p:spTree>
    <p:extLst>
      <p:ext uri="{BB962C8B-B14F-4D97-AF65-F5344CB8AC3E}">
        <p14:creationId xmlns:p14="http://schemas.microsoft.com/office/powerpoint/2010/main" val="400113305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dt="0"/>
  <p:txStyles>
    <p:titleStyle>
      <a:lvl1pPr algn="l" defTabSz="731496" rtl="0" eaLnBrk="1" latinLnBrk="0" hangingPunct="1">
        <a:lnSpc>
          <a:spcPct val="90000"/>
        </a:lnSpc>
        <a:spcBef>
          <a:spcPct val="0"/>
        </a:spcBef>
        <a:buNone/>
        <a:defRPr sz="3520" kern="1200" spc="-40" baseline="0">
          <a:solidFill>
            <a:schemeClr val="tx1"/>
          </a:solidFill>
          <a:latin typeface="+mj-lt"/>
          <a:ea typeface="+mj-ea"/>
          <a:cs typeface="+mj-cs"/>
        </a:defRPr>
      </a:lvl1pPr>
    </p:titleStyle>
    <p:bodyStyle>
      <a:lvl1pPr marL="146300" indent="-146300" algn="l" defTabSz="731496" rtl="0" eaLnBrk="1" latinLnBrk="0" hangingPunct="1">
        <a:lnSpc>
          <a:spcPct val="95000"/>
        </a:lnSpc>
        <a:spcBef>
          <a:spcPts val="1120"/>
        </a:spcBef>
        <a:spcAft>
          <a:spcPts val="161"/>
        </a:spcAft>
        <a:buClr>
          <a:schemeClr val="accent1"/>
        </a:buClr>
        <a:buSzPct val="80000"/>
        <a:buFont typeface="Arial" pitchFamily="34" charset="0"/>
        <a:buChar char="•"/>
        <a:defRPr sz="1440" kern="1200" spc="9" baseline="0">
          <a:solidFill>
            <a:schemeClr val="tx1"/>
          </a:solidFill>
          <a:latin typeface="+mn-lt"/>
          <a:ea typeface="+mn-ea"/>
          <a:cs typeface="+mn-cs"/>
        </a:defRPr>
      </a:lvl1pPr>
      <a:lvl2pPr marL="365748" indent="-146300" algn="l" defTabSz="731496" rtl="0" eaLnBrk="1" latinLnBrk="0" hangingPunct="1">
        <a:lnSpc>
          <a:spcPct val="90000"/>
        </a:lnSpc>
        <a:spcBef>
          <a:spcPts val="240"/>
        </a:spcBef>
        <a:spcAft>
          <a:spcPts val="240"/>
        </a:spcAft>
        <a:buClr>
          <a:schemeClr val="accent1"/>
        </a:buClr>
        <a:buFont typeface="Wingdings 2" pitchFamily="18" charset="2"/>
        <a:buChar char=""/>
        <a:defRPr sz="1280" kern="1200">
          <a:solidFill>
            <a:schemeClr val="tx1">
              <a:lumMod val="85000"/>
              <a:lumOff val="15000"/>
            </a:schemeClr>
          </a:solidFill>
          <a:latin typeface="+mn-lt"/>
          <a:ea typeface="+mn-ea"/>
          <a:cs typeface="+mn-cs"/>
        </a:defRPr>
      </a:lvl2pPr>
      <a:lvl3pPr marL="585196"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3pPr>
      <a:lvl4pPr marL="80464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4pPr>
      <a:lvl5pPr marL="1024094" indent="-146300"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5pPr>
      <a:lvl6pPr marL="1279957"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6pPr>
      <a:lvl7pPr marL="1519948"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7pPr>
      <a:lvl8pPr marL="1759941"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8pPr>
      <a:lvl9pPr marL="1999932" indent="-182874" algn="l" defTabSz="731496" rtl="0" eaLnBrk="1" latinLnBrk="0" hangingPunct="1">
        <a:lnSpc>
          <a:spcPct val="90000"/>
        </a:lnSpc>
        <a:spcBef>
          <a:spcPts val="240"/>
        </a:spcBef>
        <a:spcAft>
          <a:spcPts val="240"/>
        </a:spcAft>
        <a:buClr>
          <a:schemeClr val="accent1"/>
        </a:buClr>
        <a:buFont typeface="Wingdings 2" pitchFamily="18" charset="2"/>
        <a:buChar char=""/>
        <a:defRPr sz="1120" kern="1200">
          <a:solidFill>
            <a:schemeClr val="tx1">
              <a:lumMod val="85000"/>
              <a:lumOff val="15000"/>
            </a:schemeClr>
          </a:solidFill>
          <a:latin typeface="+mn-lt"/>
          <a:ea typeface="+mn-ea"/>
          <a:cs typeface="+mn-cs"/>
        </a:defRPr>
      </a:lvl9pPr>
    </p:bodyStyle>
    <p:otherStyle>
      <a:defPPr>
        <a:defRPr lang="en-US"/>
      </a:defPPr>
      <a:lvl1pPr marL="0" algn="l" defTabSz="731496" rtl="0" eaLnBrk="1" latinLnBrk="0" hangingPunct="1">
        <a:defRPr sz="1440" kern="1200">
          <a:solidFill>
            <a:schemeClr val="tx1"/>
          </a:solidFill>
          <a:latin typeface="+mn-lt"/>
          <a:ea typeface="+mn-ea"/>
          <a:cs typeface="+mn-cs"/>
        </a:defRPr>
      </a:lvl1pPr>
      <a:lvl2pPr marL="365748" algn="l" defTabSz="731496" rtl="0" eaLnBrk="1" latinLnBrk="0" hangingPunct="1">
        <a:defRPr sz="1440" kern="1200">
          <a:solidFill>
            <a:schemeClr val="tx1"/>
          </a:solidFill>
          <a:latin typeface="+mn-lt"/>
          <a:ea typeface="+mn-ea"/>
          <a:cs typeface="+mn-cs"/>
        </a:defRPr>
      </a:lvl2pPr>
      <a:lvl3pPr marL="731496" algn="l" defTabSz="731496" rtl="0" eaLnBrk="1" latinLnBrk="0" hangingPunct="1">
        <a:defRPr sz="1440" kern="1200">
          <a:solidFill>
            <a:schemeClr val="tx1"/>
          </a:solidFill>
          <a:latin typeface="+mn-lt"/>
          <a:ea typeface="+mn-ea"/>
          <a:cs typeface="+mn-cs"/>
        </a:defRPr>
      </a:lvl3pPr>
      <a:lvl4pPr marL="1097242" algn="l" defTabSz="731496" rtl="0" eaLnBrk="1" latinLnBrk="0" hangingPunct="1">
        <a:defRPr sz="1440" kern="1200">
          <a:solidFill>
            <a:schemeClr val="tx1"/>
          </a:solidFill>
          <a:latin typeface="+mn-lt"/>
          <a:ea typeface="+mn-ea"/>
          <a:cs typeface="+mn-cs"/>
        </a:defRPr>
      </a:lvl4pPr>
      <a:lvl5pPr marL="1462990" algn="l" defTabSz="731496" rtl="0" eaLnBrk="1" latinLnBrk="0" hangingPunct="1">
        <a:defRPr sz="1440" kern="1200">
          <a:solidFill>
            <a:schemeClr val="tx1"/>
          </a:solidFill>
          <a:latin typeface="+mn-lt"/>
          <a:ea typeface="+mn-ea"/>
          <a:cs typeface="+mn-cs"/>
        </a:defRPr>
      </a:lvl5pPr>
      <a:lvl6pPr marL="1828738" algn="l" defTabSz="731496" rtl="0" eaLnBrk="1" latinLnBrk="0" hangingPunct="1">
        <a:defRPr sz="1440" kern="1200">
          <a:solidFill>
            <a:schemeClr val="tx1"/>
          </a:solidFill>
          <a:latin typeface="+mn-lt"/>
          <a:ea typeface="+mn-ea"/>
          <a:cs typeface="+mn-cs"/>
        </a:defRPr>
      </a:lvl6pPr>
      <a:lvl7pPr marL="2194486" algn="l" defTabSz="731496" rtl="0" eaLnBrk="1" latinLnBrk="0" hangingPunct="1">
        <a:defRPr sz="1440" kern="1200">
          <a:solidFill>
            <a:schemeClr val="tx1"/>
          </a:solidFill>
          <a:latin typeface="+mn-lt"/>
          <a:ea typeface="+mn-ea"/>
          <a:cs typeface="+mn-cs"/>
        </a:defRPr>
      </a:lvl7pPr>
      <a:lvl8pPr marL="2560233" algn="l" defTabSz="731496" rtl="0" eaLnBrk="1" latinLnBrk="0" hangingPunct="1">
        <a:defRPr sz="1440" kern="1200">
          <a:solidFill>
            <a:schemeClr val="tx1"/>
          </a:solidFill>
          <a:latin typeface="+mn-lt"/>
          <a:ea typeface="+mn-ea"/>
          <a:cs typeface="+mn-cs"/>
        </a:defRPr>
      </a:lvl8pPr>
      <a:lvl9pPr marL="2925981" algn="l" defTabSz="731496" rtl="0" eaLnBrk="1" latinLnBrk="0" hangingPunct="1">
        <a:defRPr sz="14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emorisecodead/BeastExample/blob/main/Examples/HTTPRequests/HTTPExample.hp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emorisecodead/BeastExample/blob/main/Examples/RESTAPI/SimpleRESTAPI.hpp"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github.com/memorisecodead/BeastExample/blob/main/Examples/RESTAPI/SimpleRESTAPI.hpp" TargetMode="Externa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emorisecodead/BeastExample/blob/main/Examples/ASIO/ASIOExample.hp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emorisecodead/BeastExample/tree/main/Examples/HTTPServe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emorisecodead/BeastExample/blob/main/Examples/Benchmark/main.cpp"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Listener.hpp"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memorisecodead/BeastExample/blob/main/Examples/HTTPServer/Listener.hpp"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memorisecodead/BeastExample/blob/main/Examples/HTTPServer/Listener.hpp"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memorisecodead/BeastExample/blob/main/Examples/HTTPServer/Session.hpp"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memorisecodead/BeastExample/blob/main/Examples/HTTPServer/Session.hpp" TargetMode="Externa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hyperlink" Target="https://ru.wikipedia.org/wiki/Asio_(%D0%91%D0%B8%D0%B1%D0%BB%D0%B8%D0%BE%D1%82%D0%B5%D0%BA%D0%B0_C++)" TargetMode="External"/><Relationship Id="rId2" Type="http://schemas.openxmlformats.org/officeDocument/2006/relationships/hyperlink" Target="https://en.wikipedia.org/wiki/OSI_model"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en.wikipedia.org/wiki/Protocol_stack"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emorisecodead/BeastExample/blob/main/Examples/HTTPServer/Session.hpp"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github.com/f1nal3/Juniorgram" TargetMode="External"/><Relationship Id="rId7" Type="http://schemas.openxmlformats.org/officeDocument/2006/relationships/hyperlink" Target="https://github.com/memorisecodead/BeastExamp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hyperlink" Target="https://github.com/boostorg/beast" TargetMode="External"/><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hyperlink" Target="https://github.com/memorisecodea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719544" y="1907001"/>
            <a:ext cx="3093704" cy="830997"/>
          </a:xfrm>
          <a:prstGeom prst="rect">
            <a:avLst/>
          </a:prstGeom>
          <a:effectLst>
            <a:outerShdw blurRad="50800" dist="38100" dir="5400000" algn="t" rotWithShape="0">
              <a:prstClr val="black">
                <a:alpha val="40000"/>
              </a:prstClr>
            </a:outerShdw>
          </a:effectLst>
        </p:spPr>
        <p:txBody>
          <a:bodyPr wrap="squar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BOOST::BEAST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6" name="Прямоугольник 5"/>
          <p:cNvSpPr/>
          <p:nvPr/>
        </p:nvSpPr>
        <p:spPr>
          <a:xfrm>
            <a:off x="5501926" y="2719533"/>
            <a:ext cx="1528944"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REST API</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sp>
        <p:nvSpPr>
          <p:cNvPr id="8" name="Прямоугольник 7"/>
          <p:cNvSpPr/>
          <p:nvPr/>
        </p:nvSpPr>
        <p:spPr>
          <a:xfrm>
            <a:off x="5074087" y="3532063"/>
            <a:ext cx="2384627" cy="830997"/>
          </a:xfrm>
          <a:prstGeom prst="rect">
            <a:avLst/>
          </a:prstGeom>
          <a:effectLst>
            <a:outerShdw blurRad="50800" dist="38100" dir="5400000" algn="t" rotWithShape="0">
              <a:prstClr val="black">
                <a:alpha val="40000"/>
              </a:prstClr>
            </a:outerShdw>
          </a:effectLst>
        </p:spPr>
        <p:txBody>
          <a:bodyPr wrap="none">
            <a:spAutoFit/>
          </a:bodyPr>
          <a:lstStyle/>
          <a:p>
            <a:pPr algn="ctr"/>
            <a:r>
              <a:rPr lang="en-US" sz="4800" dirty="0">
                <a:ln w="0"/>
                <a:effectLst>
                  <a:outerShdw blurRad="38100" dist="19050" dir="2700000" algn="tl" rotWithShape="0">
                    <a:schemeClr val="dk1">
                      <a:alpha val="40000"/>
                    </a:schemeClr>
                  </a:outerShdw>
                </a:effectLst>
                <a:latin typeface="Street Threat" panose="02000500000000000000" pitchFamily="2" charset="0"/>
              </a:rPr>
              <a:t>USING IN C</a:t>
            </a:r>
            <a:r>
              <a:rPr lang="ru-RU" sz="4800" dirty="0">
                <a:ln w="0"/>
                <a:effectLst>
                  <a:outerShdw blurRad="38100" dist="19050" dir="2700000" algn="tl" rotWithShape="0">
                    <a:schemeClr val="dk1">
                      <a:alpha val="40000"/>
                    </a:schemeClr>
                  </a:outerShdw>
                </a:effectLst>
                <a:latin typeface="Street Threat" panose="02000500000000000000" pitchFamily="2" charset="0"/>
              </a:rPr>
              <a:t>++</a:t>
            </a:r>
            <a:endParaRPr lang="ru-RU" sz="4800" dirty="0">
              <a:ln w="0"/>
              <a:effectLst>
                <a:outerShdw blurRad="38100" dist="19050" dir="2700000" algn="tl" rotWithShape="0">
                  <a:schemeClr val="dk1">
                    <a:alpha val="40000"/>
                  </a:schemeClr>
                </a:outerShdw>
              </a:effectLst>
              <a:latin typeface="Arial Nova Cond Light" panose="020B0306020202020204" pitchFamily="34" charset="0"/>
            </a:endParaRPr>
          </a:p>
        </p:txBody>
      </p:sp>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1088" y="1404388"/>
            <a:ext cx="5923528" cy="5923528"/>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34740518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10</a:t>
            </a:fld>
            <a:endParaRPr lang="ru-RU"/>
          </a:p>
        </p:txBody>
      </p:sp>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2" name="Прямоугольник 1"/>
          <p:cNvSpPr/>
          <p:nvPr/>
        </p:nvSpPr>
        <p:spPr>
          <a:xfrm>
            <a:off x="386571" y="1137666"/>
            <a:ext cx="8303492" cy="1200329"/>
          </a:xfrm>
          <a:prstGeom prst="rect">
            <a:avLst/>
          </a:prstGeom>
        </p:spPr>
        <p:txBody>
          <a:bodyPr wrap="square">
            <a:spAutoFit/>
          </a:bodyPr>
          <a:lstStyle/>
          <a:p>
            <a:r>
              <a:rPr lang="en-US" sz="1800" b="1" dirty="0">
                <a:solidFill>
                  <a:srgbClr val="92D050"/>
                </a:solidFill>
                <a:latin typeface="Cascadia Code" panose="020B0609020000020004" pitchFamily="49" charset="0"/>
                <a:cs typeface="Cascadia Code" panose="020B0609020000020004" pitchFamily="49" charset="0"/>
              </a:rPr>
              <a:t>http::request&lt;http::string_body&gt; </a:t>
            </a:r>
            <a:r>
              <a:rPr lang="en-US" sz="1800" b="1" dirty="0" err="1">
                <a:solidFill>
                  <a:schemeClr val="bg1"/>
                </a:solidFill>
                <a:latin typeface="Cascadia Code" panose="020B0609020000020004" pitchFamily="49" charset="0"/>
                <a:cs typeface="Cascadia Code" panose="020B0609020000020004" pitchFamily="49" charset="0"/>
              </a:rPr>
              <a:t>req</a:t>
            </a:r>
            <a:r>
              <a:rPr lang="en-US" sz="1800" b="1" dirty="0">
                <a:solidFill>
                  <a:schemeClr val="bg1"/>
                </a:solidFill>
                <a:latin typeface="Cascadia Code" panose="020B0609020000020004" pitchFamily="49" charset="0"/>
                <a:cs typeface="Cascadia Code" panose="020B0609020000020004" pitchFamily="49" charset="0"/>
              </a:rPr>
              <a:t>{verb, target, version</a:t>
            </a:r>
            <a:r>
              <a:rPr lang="en-US" sz="1800" b="1" dirty="0" smtClean="0">
                <a:solidFill>
                  <a:schemeClr val="bg1"/>
                </a:solidFill>
                <a:latin typeface="Cascadia Code" panose="020B0609020000020004" pitchFamily="49" charset="0"/>
                <a:cs typeface="Cascadia Code" panose="020B0609020000020004" pitchFamily="49" charset="0"/>
              </a:rPr>
              <a:t>};</a:t>
            </a:r>
            <a:r>
              <a:rPr lang="ru-RU" sz="1800" b="1" dirty="0" smtClean="0">
                <a:solidFill>
                  <a:schemeClr val="bg1"/>
                </a:solidFill>
                <a:latin typeface="Cascadia Code" panose="020B0609020000020004" pitchFamily="49" charset="0"/>
                <a:cs typeface="Cascadia Code" panose="020B0609020000020004" pitchFamily="49" charset="0"/>
              </a:rPr>
              <a:t> - </a:t>
            </a:r>
            <a:r>
              <a:rPr lang="ru-RU" sz="1800" b="1" dirty="0" err="1" smtClean="0">
                <a:solidFill>
                  <a:schemeClr val="bg1"/>
                </a:solidFill>
                <a:latin typeface="Cascadia Code" panose="020B0609020000020004" pitchFamily="49" charset="0"/>
                <a:cs typeface="Cascadia Code" panose="020B0609020000020004" pitchFamily="49" charset="0"/>
              </a:rPr>
              <a:t>creating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a:solidFill>
                  <a:schemeClr val="bg1"/>
                </a:solidFill>
                <a:latin typeface="Cascadia Code" panose="020B0609020000020004" pitchFamily="49" charset="0"/>
                <a:cs typeface="Cascadia Code" panose="020B0609020000020004" pitchFamily="49" charset="0"/>
              </a:rPr>
              <a:t>a </a:t>
            </a:r>
            <a:r>
              <a:rPr lang="ru-RU" sz="1800" b="1" dirty="0" err="1">
                <a:solidFill>
                  <a:schemeClr val="bg1"/>
                </a:solidFill>
                <a:latin typeface="Cascadia Code" panose="020B0609020000020004" pitchFamily="49" charset="0"/>
                <a:cs typeface="Cascadia Code" panose="020B0609020000020004" pitchFamily="49" charset="0"/>
              </a:rPr>
              <a:t>request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specific</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verb</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target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http</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protocol</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version</a:t>
            </a:r>
            <a:endParaRPr lang="ru-RU" sz="1800" b="1" dirty="0">
              <a:solidFill>
                <a:srgbClr val="92D050"/>
              </a:solidFill>
              <a:latin typeface="Cascadia Code" panose="020B0609020000020004" pitchFamily="49" charset="0"/>
              <a:cs typeface="Cascadia Code" panose="020B0609020000020004" pitchFamily="49" charset="0"/>
            </a:endParaRPr>
          </a:p>
          <a:p>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452578" y="2188159"/>
            <a:ext cx="10280073" cy="4247317"/>
          </a:xfrm>
          <a:prstGeom prst="rect">
            <a:avLst/>
          </a:prstGeom>
        </p:spPr>
        <p:txBody>
          <a:bodyPr wrap="square">
            <a:spAutoFit/>
          </a:bodyPr>
          <a:lstStyle/>
          <a:p>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 </a:t>
            </a:r>
            <a:r>
              <a:rPr lang="ru-RU"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is used to set the HTTP header value. It has three </a:t>
            </a:r>
            <a:r>
              <a:rPr lang="en-US" sz="1800" b="1" dirty="0" smtClean="0">
                <a:solidFill>
                  <a:schemeClr val="bg1"/>
                </a:solidFill>
                <a:latin typeface="Cascadia Mono" panose="020B0609020000020004" pitchFamily="49" charset="0"/>
              </a:rPr>
              <a:t>overloads</a:t>
            </a:r>
            <a:r>
              <a:rPr lang="ru-RU" sz="1800" b="1" dirty="0">
                <a:solidFill>
                  <a:schemeClr val="bg1"/>
                </a:solidFill>
                <a:latin typeface="Cascadia Mono" panose="020B0609020000020004" pitchFamily="49" charset="0"/>
              </a:rPr>
              <a:t>:</a:t>
            </a:r>
            <a:endParaRPr lang="en-US" sz="1800" b="1" dirty="0" smtClean="0">
              <a:solidFill>
                <a:schemeClr val="bg1"/>
              </a:solidFill>
              <a:latin typeface="Cascadia Mono" panose="020B0609020000020004" pitchFamily="49" charset="0"/>
            </a:endParaRPr>
          </a:p>
          <a:p>
            <a:endParaRPr lang="en-US" sz="1800" b="1" dirty="0" smtClean="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smtClean="0">
                <a:solidFill>
                  <a:schemeClr val="bg1"/>
                </a:solidFill>
                <a:latin typeface="Cascadia Mono" panose="020B0609020000020004" pitchFamily="49" charset="0"/>
              </a:rPr>
              <a:t>req.</a:t>
            </a:r>
            <a:r>
              <a:rPr lang="en-US" sz="1800" b="1" dirty="0" err="1" smtClean="0">
                <a:solidFill>
                  <a:srgbClr val="FFFF00"/>
                </a:solidFill>
                <a:latin typeface="Cascadia Mono" panose="020B0609020000020004" pitchFamily="49" charset="0"/>
              </a:rPr>
              <a:t>set</a:t>
            </a:r>
            <a:r>
              <a:rPr lang="en-US" sz="1800" b="1" dirty="0" smtClean="0">
                <a:solidFill>
                  <a:srgbClr val="FFFF00"/>
                </a:solidFill>
                <a:latin typeface="Cascadia Mono" panose="020B0609020000020004" pitchFamily="49" charset="0"/>
              </a:rPr>
              <a:t>(http</a:t>
            </a:r>
            <a:r>
              <a:rPr lang="en-US" sz="1800" b="1" dirty="0">
                <a:solidFill>
                  <a:srgbClr val="FFFF00"/>
                </a:solidFill>
                <a:latin typeface="Cascadia Mono" panose="020B0609020000020004" pitchFamily="49" charset="0"/>
              </a:rPr>
              <a:t>::field::host, _host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first overload </a:t>
            </a:r>
            <a:r>
              <a:rPr lang="en-US" sz="1800" b="1" dirty="0">
                <a:solidFill>
                  <a:schemeClr val="bg1"/>
                </a:solidFill>
                <a:latin typeface="Cascadia Mono" panose="020B0609020000020004" pitchFamily="49" charset="0"/>
              </a:rPr>
              <a:t>takes the header name as </a:t>
            </a:r>
            <a:r>
              <a:rPr lang="en-US" sz="1800" b="1" dirty="0" err="1">
                <a:solidFill>
                  <a:schemeClr val="bg1"/>
                </a:solidFill>
                <a:latin typeface="Cascadia Mono" panose="020B0609020000020004" pitchFamily="49" charset="0"/>
              </a:rPr>
              <a:t>string_view</a:t>
            </a:r>
            <a:r>
              <a:rPr lang="en-US" sz="1800" b="1" dirty="0">
                <a:solidFill>
                  <a:schemeClr val="bg1"/>
                </a:solidFill>
                <a:latin typeface="Cascadia Mono" panose="020B0609020000020004" pitchFamily="49" charset="0"/>
              </a:rPr>
              <a:t> and the header value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(http::field::user_agent, BOOST_BEAST_VERSION_STRING</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t>
            </a:r>
            <a:r>
              <a:rPr lang="en-US" sz="1800" b="1" dirty="0">
                <a:solidFill>
                  <a:schemeClr val="bg1"/>
                </a:solidFill>
                <a:latin typeface="Cascadia Mono" panose="020B0609020000020004" pitchFamily="49" charset="0"/>
              </a:rPr>
              <a:t>- The </a:t>
            </a:r>
            <a:r>
              <a:rPr lang="en-US" sz="1800" b="1" dirty="0" smtClean="0">
                <a:solidFill>
                  <a:schemeClr val="bg1"/>
                </a:solidFill>
                <a:latin typeface="Cascadia Mono" panose="020B0609020000020004" pitchFamily="49" charset="0"/>
              </a:rPr>
              <a:t>second overload </a:t>
            </a:r>
            <a:r>
              <a:rPr lang="en-US" sz="1800" b="1" dirty="0">
                <a:solidFill>
                  <a:schemeClr val="bg1"/>
                </a:solidFill>
                <a:latin typeface="Cascadia Mono" panose="020B0609020000020004" pitchFamily="49" charset="0"/>
              </a:rPr>
              <a:t>takes a field object, which represents an HTTP header. This method replaces any existing header value with the new value specified in the field object</a:t>
            </a:r>
            <a:r>
              <a:rPr lang="en-US" sz="1800" b="1" dirty="0" smtClean="0">
                <a:solidFill>
                  <a:schemeClr val="bg1"/>
                </a:solidFill>
                <a:latin typeface="Cascadia Mono" panose="020B0609020000020004" pitchFamily="49" charset="0"/>
              </a:rPr>
              <a:t>.</a:t>
            </a:r>
          </a:p>
          <a:p>
            <a:pPr marL="285750" indent="-285750">
              <a:buFont typeface="Arial" panose="020B0604020202020204" pitchFamily="34" charset="0"/>
              <a:buChar char="•"/>
            </a:pPr>
            <a:endParaRPr lang="en-US" sz="1800" b="1" dirty="0">
              <a:solidFill>
                <a:schemeClr val="bg1"/>
              </a:solidFill>
              <a:latin typeface="Cascadia Mono" panose="020B0609020000020004" pitchFamily="49" charset="0"/>
            </a:endParaRPr>
          </a:p>
          <a:p>
            <a:pPr marL="285750" indent="-285750">
              <a:buFont typeface="Arial" panose="020B0604020202020204" pitchFamily="34" charset="0"/>
              <a:buChar char="•"/>
            </a:pPr>
            <a:r>
              <a:rPr lang="en-US" sz="1800" b="1" dirty="0" err="1">
                <a:solidFill>
                  <a:schemeClr val="bg1"/>
                </a:solidFill>
                <a:latin typeface="Cascadia Mono" panose="020B0609020000020004" pitchFamily="49" charset="0"/>
              </a:rPr>
              <a:t>req.</a:t>
            </a:r>
            <a:r>
              <a:rPr lang="en-US" sz="1800" b="1" dirty="0" err="1">
                <a:solidFill>
                  <a:srgbClr val="FFFF00"/>
                </a:solidFill>
                <a:latin typeface="Cascadia Mono" panose="020B0609020000020004" pitchFamily="49" charset="0"/>
              </a:rPr>
              <a:t>set</a:t>
            </a:r>
            <a:r>
              <a:rPr lang="en-US" sz="1800" b="1" dirty="0">
                <a:solidFill>
                  <a:srgbClr val="FFFF00"/>
                </a:solidFill>
                <a:latin typeface="Cascadia Mono" panose="020B0609020000020004" pitchFamily="49" charset="0"/>
              </a:rPr>
              <a:t>(http::field::content_type, "application/x-www-form-</a:t>
            </a:r>
            <a:r>
              <a:rPr lang="en-US" sz="1800" b="1" dirty="0" err="1">
                <a:solidFill>
                  <a:srgbClr val="FFFF00"/>
                </a:solidFill>
                <a:latin typeface="Cascadia Mono" panose="020B0609020000020004" pitchFamily="49" charset="0"/>
              </a:rPr>
              <a:t>urlencoded</a:t>
            </a:r>
            <a:r>
              <a:rPr lang="en-US" sz="1800" b="1" dirty="0" smtClean="0">
                <a:solidFill>
                  <a:srgbClr val="FFFF00"/>
                </a:solidFill>
                <a:latin typeface="Cascadia Mono" panose="020B0609020000020004" pitchFamily="49" charset="0"/>
              </a:rPr>
              <a: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 The </a:t>
            </a:r>
            <a:r>
              <a:rPr lang="en-US" sz="1800" b="1" dirty="0" smtClean="0">
                <a:solidFill>
                  <a:schemeClr val="bg1"/>
                </a:solidFill>
                <a:latin typeface="Cascadia Mono" panose="020B0609020000020004" pitchFamily="49" charset="0"/>
              </a:rPr>
              <a:t>third overload </a:t>
            </a:r>
            <a:r>
              <a:rPr lang="en-US" sz="1800" b="1" dirty="0">
                <a:solidFill>
                  <a:schemeClr val="bg1"/>
                </a:solidFill>
                <a:latin typeface="Cascadia Mono" panose="020B0609020000020004" pitchFamily="49" charset="0"/>
              </a:rPr>
              <a:t>takes a field object, which represents the HTTP header, and the header value specified as </a:t>
            </a:r>
            <a:r>
              <a:rPr lang="en-US" sz="1800" b="1" dirty="0" err="1">
                <a:solidFill>
                  <a:srgbClr val="92D050"/>
                </a:solidFill>
                <a:latin typeface="Cascadia Mono" panose="020B0609020000020004" pitchFamily="49" charset="0"/>
              </a:rPr>
              <a:t>string_view</a:t>
            </a:r>
            <a:r>
              <a:rPr lang="en-US" sz="1800" b="1" dirty="0">
                <a:solidFill>
                  <a:schemeClr val="bg1"/>
                </a:solidFill>
                <a:latin typeface="Cascadia Mono" panose="020B0609020000020004" pitchFamily="49" charset="0"/>
              </a:rPr>
              <a:t>. This method replaces any existing header value with the new value specified in value. </a:t>
            </a:r>
            <a:endParaRPr lang="ru-RU" sz="1800" b="1" dirty="0">
              <a:solidFill>
                <a:schemeClr val="bg1"/>
              </a:solidFill>
            </a:endParaRPr>
          </a:p>
        </p:txBody>
      </p:sp>
      <p:sp>
        <p:nvSpPr>
          <p:cNvPr id="10" name="Прямоугольник 9"/>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497433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11</a:t>
            </a:fld>
            <a:endParaRPr lang="ru-RU"/>
          </a:p>
        </p:txBody>
      </p:sp>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6" name="Прямоугольник 5"/>
          <p:cNvSpPr/>
          <p:nvPr/>
        </p:nvSpPr>
        <p:spPr>
          <a:xfrm>
            <a:off x="386571" y="1184069"/>
            <a:ext cx="10834255" cy="923330"/>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http::response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parameterized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different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types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http::string_body, http::file_body, http::buffer_body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571" y="2205313"/>
            <a:ext cx="10834256" cy="1200329"/>
          </a:xfrm>
          <a:prstGeom prst="rect">
            <a:avLst/>
          </a:prstGeom>
        </p:spPr>
        <p:txBody>
          <a:bodyPr wrap="square">
            <a:spAutoFit/>
          </a:bodyPr>
          <a:lstStyle/>
          <a:p>
            <a:r>
              <a:rPr lang="ru-RU" sz="1800" b="1" dirty="0">
                <a:solidFill>
                  <a:schemeClr val="bg1"/>
                </a:solidFill>
                <a:latin typeface="Cascadia Code" panose="020B0609020000020004" pitchFamily="49" charset="0"/>
                <a:cs typeface="Cascadia Code" panose="020B0609020000020004" pitchFamily="49" charset="0"/>
              </a:rPr>
              <a:t>The http::response </a:t>
            </a:r>
            <a:r>
              <a:rPr lang="ru-RU" sz="1800" b="1" dirty="0" err="1">
                <a:solidFill>
                  <a:schemeClr val="bg1"/>
                </a:solidFill>
                <a:latin typeface="Cascadia Code" panose="020B0609020000020004" pitchFamily="49" charset="0"/>
                <a:cs typeface="Cascadia Code" panose="020B0609020000020004" pitchFamily="49" charset="0"/>
              </a:rPr>
              <a:t>class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properties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such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version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others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Content-Type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header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you</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following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8" name="Прямоугольник 7"/>
          <p:cNvSpPr/>
          <p:nvPr/>
        </p:nvSpPr>
        <p:spPr>
          <a:xfrm>
            <a:off x="5592615" y="6986163"/>
            <a:ext cx="6502400" cy="230832"/>
          </a:xfrm>
          <a:prstGeom prst="rect">
            <a:avLst/>
          </a:prstGeom>
        </p:spPr>
        <p:txBody>
          <a:bodyPr>
            <a:spAutoFit/>
          </a:bodyPr>
          <a:lstStyle/>
          <a:p>
            <a:r>
              <a:rPr lang="ru-RU" sz="900" dirty="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https://github.com/memorisecodead/BeastExample/blob/main/Examples/HTTPRequests/HTTPExample.hpp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1103901" y="3808117"/>
            <a:ext cx="10742202" cy="1631216"/>
          </a:xfrm>
          <a:prstGeom prst="rect">
            <a:avLst/>
          </a:prstGeom>
        </p:spPr>
        <p:txBody>
          <a:bodyPr wrap="square">
            <a:spAutoFit/>
          </a:bodyPr>
          <a:lstStyle/>
          <a:p>
            <a:r>
              <a:rPr lang="ru-RU" sz="2000" b="1" dirty="0">
                <a:solidFill>
                  <a:srgbClr val="92D050"/>
                </a:solidFill>
                <a:latin typeface="Cascadia Code" panose="020B0609020000020004" pitchFamily="49" charset="0"/>
                <a:cs typeface="Cascadia Code" panose="020B0609020000020004" pitchFamily="49" charset="0"/>
              </a:rPr>
              <a:t>http::response&lt;http::string_body&gt;</a:t>
            </a:r>
            <a:r>
              <a:rPr lang="ru-RU" sz="2000" b="1" dirty="0">
                <a:solidFill>
                  <a:schemeClr val="bg1"/>
                </a:solidFill>
                <a:latin typeface="Cascadia Code" panose="020B0609020000020004" pitchFamily="49" charset="0"/>
                <a:cs typeface="Cascadia Code" panose="020B0609020000020004" pitchFamily="49" charset="0"/>
              </a:rPr>
              <a:t> </a:t>
            </a:r>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version</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result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status</a:t>
            </a:r>
            <a:r>
              <a:rPr lang="ru-RU" sz="2000" b="1" dirty="0">
                <a:solidFill>
                  <a:schemeClr val="bg1"/>
                </a:solidFill>
                <a:latin typeface="Cascadia Code" panose="020B0609020000020004" pitchFamily="49" charset="0"/>
                <a:cs typeface="Cascadia Code" panose="020B0609020000020004" pitchFamily="49" charset="0"/>
              </a:rPr>
              <a:t>);</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(http::field::server, BOOST_BEAST_VERSION_STRING);</a:t>
            </a:r>
          </a:p>
          <a:p>
            <a:r>
              <a:rPr lang="ru-RU" sz="2000" b="1" dirty="0" err="1">
                <a:solidFill>
                  <a:schemeClr val="bg1"/>
                </a:solidFill>
                <a:latin typeface="Cascadia Code" panose="020B0609020000020004" pitchFamily="49" charset="0"/>
                <a:cs typeface="Cascadia Code" panose="020B0609020000020004" pitchFamily="49" charset="0"/>
              </a:rPr>
              <a:t>res.</a:t>
            </a:r>
            <a:r>
              <a:rPr lang="ru-RU" sz="2000" b="1" dirty="0" err="1">
                <a:solidFill>
                  <a:srgbClr val="FFFF00"/>
                </a:solidFill>
                <a:latin typeface="Cascadia Code" panose="020B0609020000020004" pitchFamily="49" charset="0"/>
                <a:cs typeface="Cascadia Code" panose="020B0609020000020004" pitchFamily="49" charset="0"/>
              </a:rPr>
              <a:t>set</a:t>
            </a:r>
            <a:r>
              <a:rPr lang="ru-RU" sz="2000" b="1" dirty="0">
                <a:solidFill>
                  <a:schemeClr val="bg1"/>
                </a:solidFill>
                <a:latin typeface="Cascadia Code" panose="020B0609020000020004" pitchFamily="49" charset="0"/>
                <a:cs typeface="Cascadia Code" panose="020B0609020000020004" pitchFamily="49" charset="0"/>
              </a:rPr>
              <a:t>(http::field::content_type, "</a:t>
            </a:r>
            <a:r>
              <a:rPr lang="ru-RU" sz="2000" b="1" dirty="0" err="1">
                <a:solidFill>
                  <a:schemeClr val="bg1"/>
                </a:solidFill>
                <a:latin typeface="Cascadia Code" panose="020B0609020000020004" pitchFamily="49" charset="0"/>
                <a:cs typeface="Cascadia Code" panose="020B0609020000020004" pitchFamily="49" charset="0"/>
              </a:rPr>
              <a:t>text</a:t>
            </a:r>
            <a:r>
              <a:rPr lang="ru-RU" sz="2000" b="1" dirty="0">
                <a:solidFill>
                  <a:schemeClr val="bg1"/>
                </a:solidFill>
                <a:latin typeface="Cascadia Code" panose="020B0609020000020004" pitchFamily="49" charset="0"/>
                <a:cs typeface="Cascadia Code" panose="020B0609020000020004" pitchFamily="49" charset="0"/>
              </a:rPr>
              <a:t>/</a:t>
            </a:r>
            <a:r>
              <a:rPr lang="ru-RU" sz="2000" b="1" dirty="0" err="1">
                <a:solidFill>
                  <a:schemeClr val="bg1"/>
                </a:solidFill>
                <a:latin typeface="Cascadia Code" panose="020B0609020000020004" pitchFamily="49" charset="0"/>
                <a:cs typeface="Cascadia Code" panose="020B0609020000020004" pitchFamily="49" charset="0"/>
              </a:rPr>
              <a:t>html</a:t>
            </a:r>
            <a:r>
              <a:rPr lang="ru-RU" sz="20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31465158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61201" y="123235"/>
            <a:ext cx="1398140"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261201" y="892676"/>
            <a:ext cx="11872577" cy="5632311"/>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REST API (Representational State Transfer Application Programming Interface) is an architectural style used to create web services that exchange data with clients over HTTP.</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to exchange data between client and server applications using the HTTP protocol. </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relies on the use of standard HTTP methods such as GET, POST, PUT and DELETE to perform operations on resources.</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 the REST API, each resource is represented by a unique URL, and client applications can send requests to that address to access the resource.</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uses data formats, such as JSON or XML, to represent resources and transfer data between the client and the server.</a:t>
            </a:r>
          </a:p>
          <a:p>
            <a:pPr marL="228593" indent="-228593">
              <a:buFont typeface="Arial" panose="020B0604020202020204" pitchFamily="34" charset="0"/>
              <a:buChar char="•"/>
            </a:pP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REST API is used in many applications, such as social networks, messengers, online stores, and others, and allows you to create flexible and scalable web services that can exchange data with client applications on different platforms and devices.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pPr/>
              <a:t>12</a:t>
            </a:fld>
            <a:endParaRPr lang="ru-RU" dirty="0"/>
          </a:p>
        </p:txBody>
      </p:sp>
    </p:spTree>
    <p:extLst>
      <p:ext uri="{BB962C8B-B14F-4D97-AF65-F5344CB8AC3E}">
        <p14:creationId xmlns:p14="http://schemas.microsoft.com/office/powerpoint/2010/main" val="22125141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703055" y="40594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866" y="1279838"/>
            <a:ext cx="9437903" cy="5037872"/>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t>13</a:t>
            </a:fld>
            <a:endParaRPr lang="ru-RU"/>
          </a:p>
        </p:txBody>
      </p:sp>
    </p:spTree>
    <p:extLst>
      <p:ext uri="{BB962C8B-B14F-4D97-AF65-F5344CB8AC3E}">
        <p14:creationId xmlns:p14="http://schemas.microsoft.com/office/powerpoint/2010/main" val="3279917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14</a:t>
            </a:fld>
            <a:endParaRPr lang="ru-RU"/>
          </a:p>
        </p:txBody>
      </p:sp>
      <p:sp>
        <p:nvSpPr>
          <p:cNvPr id="6" name="Прямоугольник 5"/>
          <p:cNvSpPr/>
          <p:nvPr/>
        </p:nvSpPr>
        <p:spPr>
          <a:xfrm>
            <a:off x="703055" y="266475"/>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8" name="Прямоугольник 7"/>
          <p:cNvSpPr/>
          <p:nvPr/>
        </p:nvSpPr>
        <p:spPr>
          <a:xfrm>
            <a:off x="703055" y="1117786"/>
            <a:ext cx="9303820" cy="369332"/>
          </a:xfrm>
          <a:prstGeom prst="rect">
            <a:avLst/>
          </a:prstGeom>
        </p:spPr>
        <p:txBody>
          <a:bodyPr wrap="square">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Here's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example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Boost.Beast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simple</a:t>
            </a:r>
            <a:r>
              <a:rPr lang="ru-RU" sz="1800" b="1" dirty="0">
                <a:solidFill>
                  <a:schemeClr val="bg1"/>
                </a:solidFill>
                <a:latin typeface="Cascadia Code" panose="020B0609020000020004" pitchFamily="49" charset="0"/>
                <a:cs typeface="Cascadia Code" panose="020B0609020000020004" pitchFamily="49" charset="0"/>
              </a:rPr>
              <a:t> REST API:</a:t>
            </a:r>
          </a:p>
        </p:txBody>
      </p:sp>
      <p:sp>
        <p:nvSpPr>
          <p:cNvPr id="9" name="Прямоугольник 8"/>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3" name="Рисунок 2"/>
          <p:cNvPicPr>
            <a:picLocks noChangeAspect="1"/>
          </p:cNvPicPr>
          <p:nvPr/>
        </p:nvPicPr>
        <p:blipFill rotWithShape="1">
          <a:blip r:embed="rId3"/>
          <a:srcRect l="1301" r="4993"/>
          <a:stretch/>
        </p:blipFill>
        <p:spPr>
          <a:xfrm>
            <a:off x="4428163" y="1600513"/>
            <a:ext cx="5989834" cy="2086266"/>
          </a:xfrm>
          <a:prstGeom prst="rect">
            <a:avLst/>
          </a:prstGeom>
        </p:spPr>
      </p:pic>
      <p:sp>
        <p:nvSpPr>
          <p:cNvPr id="5" name="Прямоугольник 4"/>
          <p:cNvSpPr/>
          <p:nvPr/>
        </p:nvSpPr>
        <p:spPr>
          <a:xfrm>
            <a:off x="703055" y="1568988"/>
            <a:ext cx="3550972"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 &amp; destructor:</a:t>
            </a:r>
            <a:endParaRPr lang="ru-RU" sz="1800" b="1" dirty="0">
              <a:solidFill>
                <a:schemeClr val="bg1"/>
              </a:solidFill>
            </a:endParaRPr>
          </a:p>
        </p:txBody>
      </p:sp>
      <p:sp>
        <p:nvSpPr>
          <p:cNvPr id="16" name="Прямоугольник 15"/>
          <p:cNvSpPr/>
          <p:nvPr/>
        </p:nvSpPr>
        <p:spPr>
          <a:xfrm>
            <a:off x="703055" y="3800174"/>
            <a:ext cx="6502400" cy="1754326"/>
          </a:xfrm>
          <a:prstGeom prst="rect">
            <a:avLst/>
          </a:prstGeom>
        </p:spPr>
        <p:txBody>
          <a:bodyPr>
            <a:spAutoFit/>
          </a:bodyPr>
          <a:lstStyle/>
          <a:p>
            <a:r>
              <a:rPr lang="en-US" sz="1800" b="1" dirty="0" err="1" smtClean="0">
                <a:solidFill>
                  <a:schemeClr val="bg1"/>
                </a:solidFill>
                <a:latin typeface="Cascadia Code" panose="020B0609020000020004" pitchFamily="49" charset="0"/>
                <a:cs typeface="Cascadia Code" panose="020B0609020000020004" pitchFamily="49" charset="0"/>
              </a:rPr>
              <a:t>C</a:t>
            </a:r>
            <a:r>
              <a:rPr lang="ru-RU" sz="1800" b="1" dirty="0" err="1" smtClean="0">
                <a:solidFill>
                  <a:schemeClr val="bg1"/>
                </a:solidFill>
                <a:latin typeface="Cascadia Code" panose="020B0609020000020004" pitchFamily="49" charset="0"/>
                <a:cs typeface="Cascadia Code" panose="020B0609020000020004" pitchFamily="49" charset="0"/>
              </a:rPr>
              <a:t>reating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io_context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which</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manage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asynchronous</a:t>
            </a:r>
            <a:r>
              <a:rPr lang="ru-RU" sz="1800" b="1" dirty="0">
                <a:solidFill>
                  <a:schemeClr val="bg1"/>
                </a:solidFill>
                <a:latin typeface="Cascadia Code" panose="020B0609020000020004" pitchFamily="49" charset="0"/>
                <a:cs typeface="Cascadia Code" panose="020B0609020000020004" pitchFamily="49" charset="0"/>
              </a:rPr>
              <a:t> I/O </a:t>
            </a:r>
            <a:r>
              <a:rPr lang="ru-RU" sz="1800" b="1" dirty="0" err="1">
                <a:solidFill>
                  <a:schemeClr val="bg1"/>
                </a:solidFill>
                <a:latin typeface="Cascadia Code" panose="020B0609020000020004" pitchFamily="49" charset="0"/>
                <a:cs typeface="Cascadia Code" panose="020B0609020000020004" pitchFamily="49" charset="0"/>
              </a:rPr>
              <a:t>operations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object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created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that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given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For </a:t>
            </a:r>
            <a:r>
              <a:rPr lang="en-US" sz="1800" b="1" dirty="0">
                <a:solidFill>
                  <a:schemeClr val="bg1"/>
                </a:solidFill>
                <a:latin typeface="Cascadia Code" panose="020B0609020000020004" pitchFamily="49" charset="0"/>
                <a:cs typeface="Cascadia Code" panose="020B0609020000020004" pitchFamily="49" charset="0"/>
              </a:rPr>
              <a:t>each incoming connection a socket object is created and a connection is accepted using the </a:t>
            </a:r>
            <a:r>
              <a:rPr lang="en-US" sz="1800" b="1" dirty="0">
                <a:solidFill>
                  <a:srgbClr val="FFFF00"/>
                </a:solidFill>
                <a:latin typeface="Cascadia Code" panose="020B0609020000020004" pitchFamily="49" charset="0"/>
                <a:cs typeface="Cascadia Code" panose="020B0609020000020004" pitchFamily="49" charset="0"/>
              </a:rPr>
              <a:t>accept() </a:t>
            </a:r>
            <a:r>
              <a:rPr lang="en-US" sz="1800" b="1" dirty="0">
                <a:solidFill>
                  <a:schemeClr val="bg1"/>
                </a:solidFill>
                <a:latin typeface="Cascadia Code" panose="020B0609020000020004" pitchFamily="49" charset="0"/>
                <a:cs typeface="Cascadia Code" panose="020B0609020000020004" pitchFamily="49" charset="0"/>
              </a:rPr>
              <a:t>method. </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199341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15</a:t>
            </a:fld>
            <a:endParaRPr lang="ru-RU"/>
          </a:p>
        </p:txBody>
      </p:sp>
      <p:sp>
        <p:nvSpPr>
          <p:cNvPr id="5" name="Прямоугольник 4"/>
          <p:cNvSpPr/>
          <p:nvPr/>
        </p:nvSpPr>
        <p:spPr>
          <a:xfrm>
            <a:off x="703055" y="282657"/>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6" name="Прямоугольник 5"/>
          <p:cNvSpPr/>
          <p:nvPr/>
        </p:nvSpPr>
        <p:spPr>
          <a:xfrm>
            <a:off x="703055" y="1175388"/>
            <a:ext cx="4641560" cy="369332"/>
          </a:xfrm>
          <a:prstGeom prst="rect">
            <a:avLst/>
          </a:prstGeom>
        </p:spPr>
        <p:txBody>
          <a:bodyPr wrap="square">
            <a:spAutoFit/>
          </a:bodyPr>
          <a:lstStyle/>
          <a:p>
            <a:r>
              <a:rPr lang="en-US" sz="1800" b="1" dirty="0">
                <a:solidFill>
                  <a:schemeClr val="bg1"/>
                </a:solidFill>
                <a:latin typeface="Cascadia Mono" panose="020B0609020000020004" pitchFamily="49" charset="0"/>
              </a:rPr>
              <a:t>The method of creating a </a:t>
            </a:r>
            <a:r>
              <a:rPr lang="en-US" sz="1800" b="1" dirty="0" smtClean="0">
                <a:solidFill>
                  <a:schemeClr val="bg1"/>
                </a:solidFill>
                <a:latin typeface="Cascadia Mono" panose="020B0609020000020004" pitchFamily="49" charset="0"/>
              </a:rPr>
              <a:t>request</a:t>
            </a:r>
            <a:r>
              <a:rPr lang="en-US" sz="1800" b="1" dirty="0">
                <a:solidFill>
                  <a:schemeClr val="bg1"/>
                </a:solidFill>
                <a:latin typeface="Cascadia Mono" panose="020B0609020000020004" pitchFamily="49" charset="0"/>
              </a:rPr>
              <a:t>:</a:t>
            </a:r>
            <a:endParaRPr lang="ru-RU" sz="1800" b="1" dirty="0">
              <a:solidFill>
                <a:schemeClr val="bg1"/>
              </a:solidFill>
            </a:endParaRP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rotWithShape="1">
          <a:blip r:embed="rId3"/>
          <a:srcRect l="2931" r="5737"/>
          <a:stretch/>
        </p:blipFill>
        <p:spPr>
          <a:xfrm>
            <a:off x="5578866" y="1175388"/>
            <a:ext cx="4941871" cy="3562847"/>
          </a:xfrm>
          <a:prstGeom prst="rect">
            <a:avLst/>
          </a:prstGeom>
        </p:spPr>
      </p:pic>
      <p:sp>
        <p:nvSpPr>
          <p:cNvPr id="9" name="Прямоугольник 8"/>
          <p:cNvSpPr/>
          <p:nvPr/>
        </p:nvSpPr>
        <p:spPr>
          <a:xfrm>
            <a:off x="733877" y="1626332"/>
            <a:ext cx="4269483" cy="4801314"/>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Uses </a:t>
            </a:r>
            <a:r>
              <a:rPr lang="en-US" sz="1800" b="1" dirty="0">
                <a:solidFill>
                  <a:srgbClr val="92D050"/>
                </a:solidFill>
                <a:latin typeface="Cascadia Code" panose="020B0609020000020004" pitchFamily="49" charset="0"/>
                <a:cs typeface="Cascadia Code" panose="020B0609020000020004" pitchFamily="49" charset="0"/>
              </a:rPr>
              <a:t>boost::beast::</a:t>
            </a:r>
            <a:r>
              <a:rPr lang="en-US" sz="1800" b="1" dirty="0" err="1">
                <a:solidFill>
                  <a:srgbClr val="92D050"/>
                </a:solidFill>
                <a:latin typeface="Cascadia Code" panose="020B0609020000020004" pitchFamily="49" charset="0"/>
                <a:cs typeface="Cascadia Code" panose="020B0609020000020004" pitchFamily="49" charset="0"/>
              </a:rPr>
              <a:t>flat_buffer</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to read request from socket and http::request object to parse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After reading, using the </a:t>
            </a:r>
            <a:r>
              <a:rPr lang="en-US" sz="1800" b="1" dirty="0">
                <a:solidFill>
                  <a:srgbClr val="FFFF00"/>
                </a:solidFill>
                <a:latin typeface="Cascadia Code" panose="020B0609020000020004" pitchFamily="49" charset="0"/>
                <a:cs typeface="Cascadia Code" panose="020B0609020000020004" pitchFamily="49" charset="0"/>
              </a:rPr>
              <a:t>http::read(socket, buffer, request, </a:t>
            </a:r>
            <a:r>
              <a:rPr lang="en-US" sz="1800" b="1" dirty="0" err="1">
                <a:solidFill>
                  <a:srgbClr val="FFFF00"/>
                </a:solidFill>
                <a:latin typeface="Cascadia Code" panose="020B0609020000020004" pitchFamily="49" charset="0"/>
                <a:cs typeface="Cascadia Code" panose="020B0609020000020004" pitchFamily="49" charset="0"/>
              </a:rPr>
              <a:t>ec</a:t>
            </a:r>
            <a:r>
              <a:rPr lang="en-US" sz="1800" b="1" dirty="0">
                <a:solidFill>
                  <a:srgbClr val="FFFF0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we read the server's </a:t>
            </a:r>
            <a:r>
              <a:rPr lang="en-US" sz="1800" b="1" dirty="0">
                <a:solidFill>
                  <a:srgbClr val="92D050"/>
                </a:solidFill>
                <a:latin typeface="Cascadia Code" panose="020B0609020000020004" pitchFamily="49" charset="0"/>
                <a:cs typeface="Cascadia Code" panose="020B0609020000020004" pitchFamily="49" charset="0"/>
              </a:rPr>
              <a:t>response</a:t>
            </a:r>
            <a:r>
              <a:rPr lang="en-US" sz="1800" b="1" dirty="0">
                <a:solidFill>
                  <a:schemeClr val="bg1"/>
                </a:solidFill>
                <a:latin typeface="Cascadia Code" panose="020B0609020000020004" pitchFamily="49" charset="0"/>
                <a:cs typeface="Cascadia Code" panose="020B0609020000020004" pitchFamily="49" charset="0"/>
              </a:rPr>
              <a:t> after sending the </a:t>
            </a:r>
            <a:r>
              <a:rPr lang="en-US" sz="1800" b="1" dirty="0">
                <a:solidFill>
                  <a:srgbClr val="92D050"/>
                </a:solidFill>
                <a:latin typeface="Cascadia Code" panose="020B0609020000020004" pitchFamily="49" charset="0"/>
                <a:cs typeface="Cascadia Code" panose="020B0609020000020004" pitchFamily="49" charset="0"/>
              </a:rPr>
              <a:t>request</a:t>
            </a:r>
            <a:r>
              <a:rPr lang="en-US" sz="1800" b="1" dirty="0">
                <a:solidFill>
                  <a:schemeClr val="bg1"/>
                </a:solidFill>
                <a:latin typeface="Cascadia Code" panose="020B0609020000020004" pitchFamily="49" charset="0"/>
                <a:cs typeface="Cascadia Code" panose="020B0609020000020004" pitchFamily="49" charset="0"/>
              </a:rPr>
              <a:t>. This method reads the contents of the HTTP response and returns it as a string or object.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a:solidFill>
                  <a:srgbClr val="92D050"/>
                </a:solidFill>
                <a:latin typeface="Cascadia Code" panose="020B0609020000020004" pitchFamily="49" charset="0"/>
                <a:cs typeface="Cascadia Code" panose="020B0609020000020004" pitchFamily="49" charset="0"/>
              </a:rPr>
              <a:t>http::response </a:t>
            </a:r>
            <a:r>
              <a:rPr lang="en-US" sz="1800" b="1" dirty="0">
                <a:solidFill>
                  <a:schemeClr val="bg1"/>
                </a:solidFill>
                <a:latin typeface="Cascadia Code" panose="020B0609020000020004" pitchFamily="49" charset="0"/>
                <a:cs typeface="Cascadia Code" panose="020B0609020000020004" pitchFamily="49" charset="0"/>
              </a:rPr>
              <a:t>object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458862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16</a:t>
            </a:fld>
            <a:endParaRPr lang="ru-RU"/>
          </a:p>
        </p:txBody>
      </p:sp>
      <p:pic>
        <p:nvPicPr>
          <p:cNvPr id="6" name="Рисунок 5"/>
          <p:cNvPicPr>
            <a:picLocks noChangeAspect="1"/>
          </p:cNvPicPr>
          <p:nvPr/>
        </p:nvPicPr>
        <p:blipFill rotWithShape="1">
          <a:blip r:embed="rId2"/>
          <a:srcRect l="1716" r="5162"/>
          <a:stretch/>
        </p:blipFill>
        <p:spPr>
          <a:xfrm>
            <a:off x="5475972" y="1175388"/>
            <a:ext cx="6390527" cy="3301426"/>
          </a:xfrm>
          <a:prstGeom prst="rect">
            <a:avLst/>
          </a:prstGeom>
        </p:spPr>
      </p:pic>
      <p:sp>
        <p:nvSpPr>
          <p:cNvPr id="9" name="Прямоугольник 8"/>
          <p:cNvSpPr/>
          <p:nvPr/>
        </p:nvSpPr>
        <p:spPr>
          <a:xfrm>
            <a:off x="524503" y="997424"/>
            <a:ext cx="4641560" cy="64633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 </a:t>
            </a:r>
            <a:r>
              <a:rPr lang="en-US" sz="1800" b="1" dirty="0">
                <a:solidFill>
                  <a:schemeClr val="bg1"/>
                </a:solidFill>
                <a:latin typeface="Cascadia Mono" panose="020B0609020000020004" pitchFamily="49" charset="0"/>
              </a:rPr>
              <a:t>of sending a response to a request:</a:t>
            </a:r>
            <a:endParaRPr lang="ru-RU" sz="1800" b="1" dirty="0">
              <a:solidFill>
                <a:schemeClr val="bg1"/>
              </a:solidFill>
            </a:endParaRPr>
          </a:p>
        </p:txBody>
      </p:sp>
      <p:sp>
        <p:nvSpPr>
          <p:cNvPr id="10" name="Прямоугольник 9"/>
          <p:cNvSpPr/>
          <p:nvPr/>
        </p:nvSpPr>
        <p:spPr>
          <a:xfrm>
            <a:off x="524503" y="227983"/>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12" name="Прямоугольник 11"/>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13" name="Прямоугольник 12"/>
          <p:cNvSpPr/>
          <p:nvPr/>
        </p:nvSpPr>
        <p:spPr>
          <a:xfrm>
            <a:off x="524503" y="1584684"/>
            <a:ext cx="4772917" cy="5355312"/>
          </a:xfrm>
          <a:prstGeom prst="rect">
            <a:avLst/>
          </a:prstGeom>
        </p:spPr>
        <p:txBody>
          <a:bodyPr wrap="squar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If the request is successfully parsed, a response is created using the </a:t>
            </a:r>
            <a:r>
              <a:rPr lang="en-US" sz="1800" b="1" dirty="0" smtClean="0">
                <a:solidFill>
                  <a:srgbClr val="92D050"/>
                </a:solidFill>
                <a:latin typeface="Cascadia Code" panose="020B0609020000020004" pitchFamily="49" charset="0"/>
                <a:cs typeface="Cascadia Code" panose="020B0609020000020004" pitchFamily="49" charset="0"/>
              </a:rPr>
              <a:t>http::response</a:t>
            </a:r>
            <a:r>
              <a:rPr lang="en-US" sz="1800" b="1" dirty="0" smtClean="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object. In this example, we set the response status to </a:t>
            </a:r>
            <a:r>
              <a:rPr lang="en-US" sz="1800" b="1" dirty="0" smtClean="0">
                <a:solidFill>
                  <a:srgbClr val="92D050"/>
                </a:solidFill>
                <a:latin typeface="Cascadia Code" panose="020B0609020000020004" pitchFamily="49" charset="0"/>
                <a:cs typeface="Cascadia Code" panose="020B0609020000020004" pitchFamily="49" charset="0"/>
              </a:rPr>
              <a:t>http::status::ok</a:t>
            </a:r>
            <a:r>
              <a:rPr lang="en-US" sz="1800" b="1" dirty="0" smtClean="0">
                <a:solidFill>
                  <a:schemeClr val="bg1"/>
                </a:solidFill>
                <a:latin typeface="Cascadia Code" panose="020B0609020000020004" pitchFamily="49" charset="0"/>
                <a:cs typeface="Cascadia Code" panose="020B0609020000020004" pitchFamily="49" charset="0"/>
              </a:rPr>
              <a:t>, the Server header to the current version of </a:t>
            </a:r>
            <a:r>
              <a:rPr lang="en-US" sz="1800" b="1" dirty="0" err="1" smtClean="0">
                <a:solidFill>
                  <a:schemeClr val="bg1"/>
                </a:solidFill>
                <a:latin typeface="Cascadia Code" panose="020B0609020000020004" pitchFamily="49" charset="0"/>
                <a:cs typeface="Cascadia Code" panose="020B0609020000020004" pitchFamily="49" charset="0"/>
              </a:rPr>
              <a:t>Boost.Beast</a:t>
            </a:r>
            <a:r>
              <a:rPr lang="en-US" sz="1800" b="1" dirty="0" smtClean="0">
                <a:solidFill>
                  <a:schemeClr val="bg1"/>
                </a:solidFill>
                <a:latin typeface="Cascadia Code" panose="020B0609020000020004" pitchFamily="49" charset="0"/>
                <a:cs typeface="Cascadia Code" panose="020B0609020000020004" pitchFamily="49" charset="0"/>
              </a:rPr>
              <a:t>, and the content type to text/html. We also set the keep-alive flag for the response to maintain a persistent connection.</a:t>
            </a:r>
            <a:br>
              <a:rPr lang="en-US" sz="1800" b="1" dirty="0" smtClean="0">
                <a:solidFill>
                  <a:schemeClr val="bg1"/>
                </a:solidFill>
                <a:latin typeface="Cascadia Code" panose="020B0609020000020004" pitchFamily="49" charset="0"/>
                <a:cs typeface="Cascadia Code" panose="020B0609020000020004" pitchFamily="49" charset="0"/>
              </a:rPr>
            </a:br>
            <a:r>
              <a:rPr lang="en-US" sz="1800" b="1" dirty="0" smtClean="0">
                <a:solidFill>
                  <a:schemeClr val="bg1"/>
                </a:solidFill>
                <a:latin typeface="Cascadia Code" panose="020B0609020000020004" pitchFamily="49" charset="0"/>
                <a:cs typeface="Cascadia Code" panose="020B0609020000020004" pitchFamily="49" charset="0"/>
              </a:rPr>
              <a:t>We then set the body of the response to "Hello, RESTAPI Example!" and prepare it for sending using the </a:t>
            </a:r>
            <a:r>
              <a:rPr lang="en-US" sz="1800" b="1" dirty="0" err="1" smtClean="0">
                <a:solidFill>
                  <a:srgbClr val="FFFF00"/>
                </a:solidFill>
                <a:latin typeface="Cascadia Code" panose="020B0609020000020004" pitchFamily="49" charset="0"/>
                <a:cs typeface="Cascadia Code" panose="020B0609020000020004" pitchFamily="49" charset="0"/>
              </a:rPr>
              <a:t>prepare_payload</a:t>
            </a:r>
            <a:r>
              <a:rPr lang="en-US" sz="1800" b="1" dirty="0" smtClean="0">
                <a:solidFill>
                  <a:srgbClr val="FFFF00"/>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method. We send the response to the client using the </a:t>
            </a:r>
            <a:r>
              <a:rPr lang="en-US" sz="1800" b="1" dirty="0" smtClean="0">
                <a:solidFill>
                  <a:srgbClr val="FFFF00"/>
                </a:solidFill>
                <a:latin typeface="Cascadia Code" panose="020B0609020000020004" pitchFamily="49" charset="0"/>
                <a:cs typeface="Cascadia Code" panose="020B0609020000020004" pitchFamily="49" charset="0"/>
              </a:rPr>
              <a:t>http::write() </a:t>
            </a:r>
            <a:r>
              <a:rPr lang="en-US" sz="1800" b="1" dirty="0" smtClean="0">
                <a:solidFill>
                  <a:schemeClr val="bg1"/>
                </a:solidFill>
                <a:latin typeface="Cascadia Code" panose="020B0609020000020004" pitchFamily="49" charset="0"/>
                <a:cs typeface="Cascadia Code" panose="020B0609020000020004" pitchFamily="49" charset="0"/>
              </a:rPr>
              <a:t>method.</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4" name="Прямоугольник 13"/>
          <p:cNvSpPr/>
          <p:nvPr/>
        </p:nvSpPr>
        <p:spPr>
          <a:xfrm>
            <a:off x="5080136" y="4987598"/>
            <a:ext cx="6502400" cy="646331"/>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If the request was not marked as keep-alive, we </a:t>
            </a:r>
            <a:r>
              <a:rPr lang="en-US" sz="1800" b="1" dirty="0" smtClean="0">
                <a:solidFill>
                  <a:schemeClr val="bg1"/>
                </a:solidFill>
                <a:latin typeface="Cascadia Code" panose="020B0609020000020004" pitchFamily="49" charset="0"/>
                <a:cs typeface="Cascadia Code" panose="020B0609020000020004" pitchFamily="49" charset="0"/>
              </a:rPr>
              <a:t>exit and </a:t>
            </a:r>
            <a:r>
              <a:rPr lang="en-US" sz="1800" b="1" dirty="0">
                <a:solidFill>
                  <a:schemeClr val="bg1"/>
                </a:solidFill>
                <a:latin typeface="Cascadia Code" panose="020B0609020000020004" pitchFamily="49" charset="0"/>
                <a:cs typeface="Cascadia Code" panose="020B0609020000020004" pitchFamily="49" charset="0"/>
              </a:rPr>
              <a:t>terminate the server</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893891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17</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https://github.com/memorisecodead/BeastExample/blob/main/Examples/RESTAPI/SimpleRESTAPI.hpp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6" name="Прямоугольник 5"/>
          <p:cNvSpPr/>
          <p:nvPr/>
        </p:nvSpPr>
        <p:spPr>
          <a:xfrm>
            <a:off x="701451" y="281269"/>
            <a:ext cx="1398140"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p:txBody>
      </p:sp>
      <p:sp>
        <p:nvSpPr>
          <p:cNvPr id="7" name="Прямоугольник 6"/>
          <p:cNvSpPr/>
          <p:nvPr/>
        </p:nvSpPr>
        <p:spPr>
          <a:xfrm>
            <a:off x="7061319" y="1118217"/>
            <a:ext cx="2743059" cy="369332"/>
          </a:xfrm>
          <a:prstGeom prst="rect">
            <a:avLst/>
          </a:prstGeom>
        </p:spPr>
        <p:txBody>
          <a:bodyPr wrap="none">
            <a:spAutoFit/>
          </a:bodyPr>
          <a:lstStyle/>
          <a:p>
            <a:r>
              <a:rPr lang="ru-RU" sz="1800" b="1" dirty="0" err="1">
                <a:solidFill>
                  <a:schemeClr val="bg1"/>
                </a:solidFill>
                <a:latin typeface="Cascadia Code" panose="020B0609020000020004" pitchFamily="49" charset="0"/>
                <a:cs typeface="Cascadia Code" panose="020B0609020000020004" pitchFamily="49" charset="0"/>
              </a:rPr>
              <a:t>Client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role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telnet</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8" name="Рисунок 7"/>
          <p:cNvPicPr>
            <a:picLocks noChangeAspect="1"/>
          </p:cNvPicPr>
          <p:nvPr/>
        </p:nvPicPr>
        <p:blipFill>
          <a:blip r:embed="rId3"/>
          <a:stretch>
            <a:fillRect/>
          </a:stretch>
        </p:blipFill>
        <p:spPr>
          <a:xfrm>
            <a:off x="703055" y="1767832"/>
            <a:ext cx="4477375" cy="2476846"/>
          </a:xfrm>
          <a:prstGeom prst="rect">
            <a:avLst/>
          </a:prstGeom>
        </p:spPr>
      </p:pic>
      <p:sp>
        <p:nvSpPr>
          <p:cNvPr id="9" name="Прямоугольник 8"/>
          <p:cNvSpPr/>
          <p:nvPr/>
        </p:nvSpPr>
        <p:spPr>
          <a:xfrm>
            <a:off x="703055" y="1208616"/>
            <a:ext cx="1396536" cy="369332"/>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Main foo:</a:t>
            </a: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4"/>
          <a:stretch>
            <a:fillRect/>
          </a:stretch>
        </p:blipFill>
        <p:spPr>
          <a:xfrm>
            <a:off x="7142579" y="1757868"/>
            <a:ext cx="2886478" cy="457264"/>
          </a:xfrm>
          <a:prstGeom prst="rect">
            <a:avLst/>
          </a:prstGeom>
        </p:spPr>
      </p:pic>
      <p:pic>
        <p:nvPicPr>
          <p:cNvPr id="11" name="Рисунок 10"/>
          <p:cNvPicPr>
            <a:picLocks noChangeAspect="1"/>
          </p:cNvPicPr>
          <p:nvPr/>
        </p:nvPicPr>
        <p:blipFill>
          <a:blip r:embed="rId5"/>
          <a:stretch>
            <a:fillRect/>
          </a:stretch>
        </p:blipFill>
        <p:spPr>
          <a:xfrm>
            <a:off x="7142579" y="2561530"/>
            <a:ext cx="2772162" cy="1581371"/>
          </a:xfrm>
          <a:prstGeom prst="rect">
            <a:avLst/>
          </a:prstGeom>
        </p:spPr>
      </p:pic>
      <p:sp>
        <p:nvSpPr>
          <p:cNvPr id="12" name="Прямоугольник 11"/>
          <p:cNvSpPr/>
          <p:nvPr/>
        </p:nvSpPr>
        <p:spPr>
          <a:xfrm>
            <a:off x="703055" y="4807705"/>
            <a:ext cx="6502400" cy="1200329"/>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Once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started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server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will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listen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port</a:t>
            </a:r>
            <a:r>
              <a:rPr lang="ru-RU" sz="1800" b="1" dirty="0">
                <a:solidFill>
                  <a:schemeClr val="bg1"/>
                </a:solidFill>
                <a:latin typeface="Cascadia Code" panose="020B0609020000020004" pitchFamily="49" charset="0"/>
                <a:cs typeface="Cascadia Code" panose="020B0609020000020004" pitchFamily="49" charset="0"/>
              </a:rPr>
              <a:t> 8080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requests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status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of</a:t>
            </a:r>
            <a:r>
              <a:rPr lang="ru-RU" sz="1800" b="1" dirty="0">
                <a:solidFill>
                  <a:schemeClr val="bg1"/>
                </a:solidFill>
                <a:latin typeface="Cascadia Code" panose="020B0609020000020004" pitchFamily="49" charset="0"/>
                <a:cs typeface="Cascadia Code" panose="020B0609020000020004" pitchFamily="49" charset="0"/>
              </a:rPr>
              <a:t> 200 OK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response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body</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Hello</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RESTAPI Example</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905540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5" name="Прямоугольник 4"/>
          <p:cNvSpPr/>
          <p:nvPr/>
        </p:nvSpPr>
        <p:spPr>
          <a:xfrm>
            <a:off x="727227" y="1562970"/>
            <a:ext cx="6488294" cy="2677656"/>
          </a:xfrm>
          <a:prstGeom prst="rect">
            <a:avLst/>
          </a:prstGeom>
        </p:spPr>
        <p:txBody>
          <a:bodyPr wrap="square">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Asynchronous programming model</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Support of various protocols</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Wide user community</a:t>
            </a:r>
            <a:b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6" name="Picture 2" descr="Community PNG Transparent Images - PNG A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69110" y="4065212"/>
            <a:ext cx="6260283" cy="2052851"/>
          </a:xfrm>
          <a:prstGeom prst="rect">
            <a:avLst/>
          </a:prstGeom>
          <a:noFill/>
          <a:extLst>
            <a:ext uri="{909E8E84-426E-40DD-AFC4-6F175D3DCCD1}">
              <a14:hiddenFill xmlns:a14="http://schemas.microsoft.com/office/drawing/2010/main">
                <a:solidFill>
                  <a:srgbClr val="FFFFFF"/>
                </a:solidFill>
              </a14:hiddenFill>
            </a:ext>
          </a:extLst>
        </p:spPr>
      </p:pic>
      <p:sp>
        <p:nvSpPr>
          <p:cNvPr id="3" name="Номер слайда 2"/>
          <p:cNvSpPr>
            <a:spLocks noGrp="1"/>
          </p:cNvSpPr>
          <p:nvPr>
            <p:ph type="sldNum" sz="quarter" idx="12"/>
          </p:nvPr>
        </p:nvSpPr>
        <p:spPr/>
        <p:txBody>
          <a:bodyPr/>
          <a:lstStyle/>
          <a:p>
            <a:fld id="{9F05448C-47A6-407F-9FDF-0EF96B96A918}" type="slidenum">
              <a:rPr lang="ru-RU" smtClean="0"/>
              <a:t>18</a:t>
            </a:fld>
            <a:endParaRPr lang="ru-RU"/>
          </a:p>
        </p:txBody>
      </p:sp>
    </p:spTree>
    <p:extLst>
      <p:ext uri="{BB962C8B-B14F-4D97-AF65-F5344CB8AC3E}">
        <p14:creationId xmlns:p14="http://schemas.microsoft.com/office/powerpoint/2010/main" val="7953161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19</a:t>
            </a:fld>
            <a:endParaRPr lang="ru-RU"/>
          </a:p>
        </p:txBody>
      </p:sp>
      <p:sp>
        <p:nvSpPr>
          <p:cNvPr id="5" name="Прямоугольник 4"/>
          <p:cNvSpPr/>
          <p:nvPr/>
        </p:nvSpPr>
        <p:spPr>
          <a:xfrm>
            <a:off x="721617" y="423432"/>
            <a:ext cx="82426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p>
        </p:txBody>
      </p:sp>
      <p:sp>
        <p:nvSpPr>
          <p:cNvPr id="7" name="Прямоугольник 6"/>
          <p:cNvSpPr/>
          <p:nvPr/>
        </p:nvSpPr>
        <p:spPr>
          <a:xfrm>
            <a:off x="328322" y="1192873"/>
            <a:ext cx="10528585" cy="4524315"/>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main components of </a:t>
            </a:r>
            <a:r>
              <a:rPr lang="en-US" sz="1800" b="1" dirty="0" err="1">
                <a:solidFill>
                  <a:schemeClr val="bg1"/>
                </a:solidFill>
                <a:latin typeface="Cascadia Code" panose="020B0609020000020004" pitchFamily="49" charset="0"/>
                <a:cs typeface="Cascadia Code" panose="020B0609020000020004" pitchFamily="49" charset="0"/>
              </a:rPr>
              <a:t>asio</a:t>
            </a:r>
            <a:r>
              <a:rPr lang="en-US" sz="1800" b="1" dirty="0">
                <a:solidFill>
                  <a:schemeClr val="bg1"/>
                </a:solidFill>
                <a:latin typeface="Cascadia Code" panose="020B0609020000020004" pitchFamily="49" charset="0"/>
                <a:cs typeface="Cascadia Code" panose="020B0609020000020004" pitchFamily="49" charset="0"/>
              </a:rPr>
              <a:t> are:</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io_context</a:t>
            </a:r>
            <a:r>
              <a:rPr lang="en-US" sz="1800" b="1" dirty="0" smtClean="0">
                <a:solidFill>
                  <a:srgbClr val="92D050"/>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manages asynchronous I/O operations. It provides a mechanism for queuing tasks and executing them asynchronously</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TCP socket. It is used to </a:t>
            </a:r>
            <a:r>
              <a:rPr lang="en-US" sz="1800" b="1" dirty="0" smtClean="0">
                <a:solidFill>
                  <a:schemeClr val="bg1"/>
                </a:solidFill>
                <a:latin typeface="Cascadia Code" panose="020B0609020000020004" pitchFamily="49" charset="0"/>
                <a:cs typeface="Cascadia Code" panose="020B0609020000020004" pitchFamily="49" charset="0"/>
              </a:rPr>
              <a:t>establish </a:t>
            </a:r>
            <a:r>
              <a:rPr lang="en-US" sz="1800" b="1" dirty="0">
                <a:solidFill>
                  <a:schemeClr val="bg1"/>
                </a:solidFill>
                <a:latin typeface="Cascadia Code" panose="020B0609020000020004" pitchFamily="49" charset="0"/>
                <a:cs typeface="Cascadia Code" panose="020B0609020000020004" pitchFamily="49" charset="0"/>
              </a:rPr>
              <a:t>a connection with a remote host and exchange data.</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is a class that is used to listen for incoming connections on the server</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ip</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err="1">
                <a:solidFill>
                  <a:srgbClr val="92D050"/>
                </a:solidFill>
                <a:latin typeface="Cascadia Code" panose="020B0609020000020004" pitchFamily="49" charset="0"/>
                <a:cs typeface="Cascadia Code" panose="020B0609020000020004" pitchFamily="49" charset="0"/>
              </a:rPr>
              <a:t>udp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is a class that represents a UDP socket. It is used to send and receive datagrams</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en-US" sz="1800" b="1" dirty="0" err="1" smtClean="0">
                <a:solidFill>
                  <a:srgbClr val="92D050"/>
                </a:solidFill>
                <a:latin typeface="Cascadia Code" panose="020B0609020000020004" pitchFamily="49" charset="0"/>
                <a:cs typeface="Cascadia Code" panose="020B0609020000020004" pitchFamily="49" charset="0"/>
              </a:rPr>
              <a:t>ssl</a:t>
            </a:r>
            <a:r>
              <a:rPr lang="en-US" sz="1800" b="1" dirty="0">
                <a:solidFill>
                  <a:srgbClr val="92D050"/>
                </a:solidFill>
                <a:latin typeface="Cascadia Code" panose="020B0609020000020004" pitchFamily="49" charset="0"/>
                <a:cs typeface="Cascadia Code" panose="020B0609020000020004" pitchFamily="49" charset="0"/>
              </a:rPr>
              <a:t>::stream</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is a class that represents a secure SSL connection. It is used to establish a secure connection and exchange data with a remote host</a:t>
            </a:r>
            <a:r>
              <a:rPr lang="en-US"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https://github.com/memorisecodead/BeastExample/blob/main/Examples/ASIO/ASIOExample.hpp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01200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p:nvSpPr>
          <p:cNvPr id="4" name="Прямоугольник 3"/>
          <p:cNvSpPr/>
          <p:nvPr/>
        </p:nvSpPr>
        <p:spPr>
          <a:xfrm>
            <a:off x="236928" y="256854"/>
            <a:ext cx="9492699" cy="6863417"/>
          </a:xfrm>
          <a:prstGeom prst="rect">
            <a:avLst/>
          </a:prstGeom>
          <a:noFill/>
          <a:effectLst>
            <a:outerShdw blurRad="50800" dist="38100" algn="l" rotWithShape="0">
              <a:prstClr val="black">
                <a:alpha val="40000"/>
              </a:prstClr>
            </a:outerShdw>
          </a:effectLst>
        </p:spPr>
        <p:txBody>
          <a:bodyPr wrap="square">
            <a:spAutoFit/>
          </a:bodyPr>
          <a:lstStyle/>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t>
            </a: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about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WHAT? JG REBOOT</a:t>
            </a:r>
            <a:endPar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REST API</a:t>
            </a: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endPar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a:t>
            </a: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WITH </a:t>
            </a: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ASIO</a:t>
            </a:r>
            <a:endParaRPr lang="ru-RU"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a:p>
            <a:pPr marL="571500" indent="-571500">
              <a:buFont typeface="Arial" panose="020B0604020202020204" pitchFamily="34" charset="0"/>
              <a:buChar char="•"/>
            </a:pPr>
            <a:r>
              <a:rPr lang="en-US" sz="40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endParaRPr lang="ru-RU"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a:p>
            <a:pPr marL="571500" indent="-571500">
              <a:buFont typeface="Arial" panose="020B0604020202020204" pitchFamily="34" charset="0"/>
              <a:buChar char="•"/>
            </a:pPr>
            <a:r>
              <a:rPr lang="en-US" sz="40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sp>
        <p:nvSpPr>
          <p:cNvPr id="3" name="Номер слайда 2"/>
          <p:cNvSpPr>
            <a:spLocks noGrp="1"/>
          </p:cNvSpPr>
          <p:nvPr>
            <p:ph type="sldNum" sz="quarter" idx="12"/>
          </p:nvPr>
        </p:nvSpPr>
        <p:spPr/>
        <p:txBody>
          <a:bodyPr/>
          <a:lstStyle/>
          <a:p>
            <a:fld id="{9F05448C-47A6-407F-9FDF-0EF96B96A918}" type="slidenum">
              <a:rPr lang="ru-RU" smtClean="0"/>
              <a:t>2</a:t>
            </a:fld>
            <a:endParaRPr lang="ru-RU"/>
          </a:p>
        </p:txBody>
      </p:sp>
    </p:spTree>
    <p:extLst>
      <p:ext uri="{BB962C8B-B14F-4D97-AF65-F5344CB8AC3E}">
        <p14:creationId xmlns:p14="http://schemas.microsoft.com/office/powerpoint/2010/main" val="41505372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6356" y="525710"/>
            <a:ext cx="3700821"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Linking BEAST WITH ASIO</a:t>
            </a:r>
          </a:p>
        </p:txBody>
      </p:sp>
      <p:sp>
        <p:nvSpPr>
          <p:cNvPr id="2" name="Прямоугольник 1"/>
          <p:cNvSpPr/>
          <p:nvPr/>
        </p:nvSpPr>
        <p:spPr>
          <a:xfrm>
            <a:off x="676813" y="1595322"/>
            <a:ext cx="6962766" cy="4524315"/>
          </a:xfrm>
          <a:prstGeom prst="rect">
            <a:avLst/>
          </a:prstGeom>
        </p:spPr>
        <p:txBody>
          <a:bodyPr wrap="square">
            <a:spAutoFit/>
          </a:bodyPr>
          <a:lstStyle/>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at its core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the asynchronous I/O needed to handle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mechanisms for asynchronous data reading and writing as well as for managing network connections.</a:t>
            </a: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Thanks to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it is possible to use SSL to make a secure HTTPS request.</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Thus, Beast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are closely related: Beast uses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to implement asynchronous I/O,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provides the necessary functions and classes to handle asynchronous I/O in Beast. Using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allows Beast to provide high performance and efficiency with HTTP and </a:t>
            </a:r>
            <a:r>
              <a:rPr lang="en-US" sz="18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WebSocket</a:t>
            </a:r>
            <a: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protocols.</a:t>
            </a:r>
            <a:br>
              <a:rPr lang="en-US"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br>
            <a:endParaRPr lang="ru-RU" sz="18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0" name="Рисунок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8268" y="2731309"/>
            <a:ext cx="2603175" cy="1523809"/>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20</a:t>
            </a:fld>
            <a:endParaRPr lang="ru-RU"/>
          </a:p>
        </p:txBody>
      </p:sp>
    </p:spTree>
    <p:extLst>
      <p:ext uri="{BB962C8B-B14F-4D97-AF65-F5344CB8AC3E}">
        <p14:creationId xmlns:p14="http://schemas.microsoft.com/office/powerpoint/2010/main" val="6005156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5" name="Прямоугольник 4"/>
          <p:cNvSpPr/>
          <p:nvPr/>
        </p:nvSpPr>
        <p:spPr>
          <a:xfrm>
            <a:off x="762514" y="1548861"/>
            <a:ext cx="4876800" cy="2308324"/>
          </a:xfrm>
          <a:prstGeom prst="rect">
            <a:avLst/>
          </a:prstGeom>
        </p:spPr>
        <p:txBody>
          <a:bodyPr>
            <a:spAutoFit/>
          </a:bodyPr>
          <a:lstStyle/>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Ease of </a:t>
            </a:r>
            <a:r>
              <a:rPr lang="en-US" sz="24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High performance</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Multithreading support</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Multi-protocol support</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Cross-platform</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Extensibility</a:t>
            </a:r>
            <a:endParaRPr lang="ru-RU"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110"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21</a:t>
            </a:fld>
            <a:endParaRPr lang="ru-RU" dirty="0"/>
          </a:p>
        </p:txBody>
      </p:sp>
      <p:sp>
        <p:nvSpPr>
          <p:cNvPr id="2" name="Прямоугольник 1"/>
          <p:cNvSpPr/>
          <p:nvPr/>
        </p:nvSpPr>
        <p:spPr>
          <a:xfrm>
            <a:off x="762514" y="4037764"/>
            <a:ext cx="6502400" cy="2308324"/>
          </a:xfrm>
          <a:prstGeom prst="rect">
            <a:avLst/>
          </a:prstGeom>
        </p:spPr>
        <p:txBody>
          <a:bodyPr>
            <a:spAutoFit/>
          </a:bodyPr>
          <a:lstStyle/>
          <a:p>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Beast supports the following versions of the HTTP protocol:</a:t>
            </a:r>
          </a:p>
          <a:p>
            <a:endPar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a:t>
            </a:r>
          </a:p>
          <a:p>
            <a:pPr marL="228593" indent="-228593">
              <a:buFont typeface="Arial" panose="020B0604020202020204" pitchFamily="34" charset="0"/>
              <a:buChar char="•"/>
            </a:pPr>
            <a:r>
              <a:rPr lang="en-US" sz="24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a:t>
            </a:r>
          </a:p>
        </p:txBody>
      </p:sp>
    </p:spTree>
    <p:extLst>
      <p:ext uri="{BB962C8B-B14F-4D97-AF65-F5344CB8AC3E}">
        <p14:creationId xmlns:p14="http://schemas.microsoft.com/office/powerpoint/2010/main" val="21120793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22</a:t>
            </a:fld>
            <a:endParaRPr lang="ru-RU"/>
          </a:p>
        </p:txBody>
      </p:sp>
      <p:sp>
        <p:nvSpPr>
          <p:cNvPr id="5" name="Прямоугольник 4"/>
          <p:cNvSpPr/>
          <p:nvPr/>
        </p:nvSpPr>
        <p:spPr>
          <a:xfrm>
            <a:off x="756102" y="409321"/>
            <a:ext cx="101258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a:t>
            </a:r>
          </a:p>
        </p:txBody>
      </p:sp>
      <p:sp>
        <p:nvSpPr>
          <p:cNvPr id="6" name="Прямоугольник 5"/>
          <p:cNvSpPr/>
          <p:nvPr/>
        </p:nvSpPr>
        <p:spPr>
          <a:xfrm>
            <a:off x="653783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https://github.com/memorisecodead/BeastExample/tree/main/Examples/HTTPServer</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752316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38884"/>
          <a:stretch/>
        </p:blipFill>
        <p:spPr>
          <a:xfrm>
            <a:off x="386232" y="4566312"/>
            <a:ext cx="5711497" cy="2429214"/>
          </a:xfrm>
          <a:prstGeom prst="rect">
            <a:avLst/>
          </a:prstGeom>
        </p:spPr>
      </p:pic>
      <p:sp>
        <p:nvSpPr>
          <p:cNvPr id="4" name="Номер слайда 3"/>
          <p:cNvSpPr>
            <a:spLocks noGrp="1"/>
          </p:cNvSpPr>
          <p:nvPr>
            <p:ph type="sldNum" sz="quarter" idx="12"/>
          </p:nvPr>
        </p:nvSpPr>
        <p:spPr/>
        <p:txBody>
          <a:bodyPr/>
          <a:lstStyle/>
          <a:p>
            <a:fld id="{9F05448C-47A6-407F-9FDF-0EF96B96A918}" type="slidenum">
              <a:rPr lang="ru-RU" smtClean="0"/>
              <a:t>23</a:t>
            </a:fld>
            <a:endParaRPr lang="ru-RU"/>
          </a:p>
        </p:txBody>
      </p:sp>
      <p:sp>
        <p:nvSpPr>
          <p:cNvPr id="5" name="Прямоугольник 4"/>
          <p:cNvSpPr/>
          <p:nvPr/>
        </p:nvSpPr>
        <p:spPr>
          <a:xfrm>
            <a:off x="386232" y="327128"/>
            <a:ext cx="5977085"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BEAST </a:t>
            </a:r>
            <a:r>
              <a:rPr lang="ru-RU"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BENCHMARK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AGAINST OTHER </a:t>
            </a:r>
            <a:r>
              <a:rPr lang="ru-RU"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 </a:t>
            </a: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LIBS</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https://github.com/memorisecodead/BeastExample/blob/main/Examples/Benchmark/main.cpp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3" name="Прямоугольник 2"/>
          <p:cNvSpPr/>
          <p:nvPr/>
        </p:nvSpPr>
        <p:spPr>
          <a:xfrm>
            <a:off x="3112117" y="3808799"/>
            <a:ext cx="6502400" cy="646331"/>
          </a:xfrm>
          <a:prstGeom prst="rect">
            <a:avLst/>
          </a:prstGeom>
        </p:spPr>
        <p:txBody>
          <a:bodyPr>
            <a:spAutoFit/>
          </a:bodyPr>
          <a:lstStyle/>
          <a:p>
            <a:r>
              <a:rPr lang="ru-RU" sz="1800" b="1" dirty="0" err="1">
                <a:solidFill>
                  <a:schemeClr val="bg1"/>
                </a:solidFill>
                <a:latin typeface="Cascadia Code" panose="020B0609020000020004" pitchFamily="49" charset="0"/>
                <a:cs typeface="Cascadia Code" panose="020B0609020000020004" pitchFamily="49" charset="0"/>
              </a:rPr>
              <a:t>Below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are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results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comparing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Beast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Poco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Libcurl</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libraries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HTTP </a:t>
            </a:r>
            <a:r>
              <a:rPr lang="ru-RU" sz="1800" b="1" dirty="0" err="1">
                <a:solidFill>
                  <a:schemeClr val="bg1"/>
                </a:solidFill>
                <a:latin typeface="Cascadia Code" panose="020B0609020000020004" pitchFamily="49" charset="0"/>
                <a:cs typeface="Cascadia Code" panose="020B0609020000020004" pitchFamily="49" charset="0"/>
              </a:rPr>
              <a:t>queries</a:t>
            </a:r>
            <a:r>
              <a:rPr lang="ru-RU" sz="1800" b="1" dirty="0">
                <a:solidFill>
                  <a:schemeClr val="bg1"/>
                </a:solidFill>
                <a:latin typeface="Cascadia Code" panose="020B0609020000020004" pitchFamily="49" charset="0"/>
                <a:cs typeface="Cascadia Code" panose="020B0609020000020004" pitchFamily="49" charset="0"/>
              </a:rPr>
              <a:t>:</a:t>
            </a:r>
          </a:p>
        </p:txBody>
      </p:sp>
      <p:sp>
        <p:nvSpPr>
          <p:cNvPr id="7" name="Прямоугольник 6"/>
          <p:cNvSpPr/>
          <p:nvPr/>
        </p:nvSpPr>
        <p:spPr>
          <a:xfrm>
            <a:off x="386232" y="1143397"/>
            <a:ext cx="6502400" cy="1477328"/>
          </a:xfrm>
          <a:prstGeom prst="rect">
            <a:avLst/>
          </a:prstGeom>
        </p:spPr>
        <p:txBody>
          <a:bodyPr>
            <a:spAutoFit/>
          </a:bodyPr>
          <a:lstStyle/>
          <a:p>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this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benchmark</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following</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code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written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which</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performs</a:t>
            </a:r>
            <a:r>
              <a:rPr lang="ru-RU" sz="1800" b="1" dirty="0" smtClean="0">
                <a:solidFill>
                  <a:schemeClr val="bg1"/>
                </a:solidFill>
                <a:latin typeface="Cascadia Code" panose="020B0609020000020004" pitchFamily="49" charset="0"/>
                <a:cs typeface="Cascadia Code" panose="020B0609020000020004" pitchFamily="49" charset="0"/>
              </a:rPr>
              <a:t> 1000 HTTP GET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to</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Google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measures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average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execution</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time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and</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the</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number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of</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requests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per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second</a:t>
            </a:r>
            <a:r>
              <a:rPr lang="ru-RU" sz="1800" b="1" dirty="0" smtClean="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386232" y="2737026"/>
            <a:ext cx="6502400" cy="1200329"/>
          </a:xfrm>
          <a:prstGeom prst="rect">
            <a:avLst/>
          </a:prstGeom>
        </p:spPr>
        <p:txBody>
          <a:bodyPr>
            <a:spAutoFit/>
          </a:bodyPr>
          <a:lstStyle/>
          <a:p>
            <a:r>
              <a:rPr lang="ru-RU" sz="1800" b="1" dirty="0">
                <a:solidFill>
                  <a:schemeClr val="bg1"/>
                </a:solidFill>
                <a:latin typeface="Cascadia Code" panose="020B0609020000020004" pitchFamily="49" charset="0"/>
                <a:cs typeface="Cascadia Code" panose="020B0609020000020004" pitchFamily="49" charset="0"/>
              </a:rPr>
              <a:t>The </a:t>
            </a:r>
            <a:r>
              <a:rPr lang="ru-RU" sz="1800" b="1" dirty="0" err="1">
                <a:solidFill>
                  <a:schemeClr val="bg1"/>
                </a:solidFill>
                <a:latin typeface="Cascadia Code" panose="020B0609020000020004" pitchFamily="49" charset="0"/>
                <a:cs typeface="Cascadia Code" panose="020B0609020000020004" pitchFamily="49" charset="0"/>
              </a:rPr>
              <a:t>benchmark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run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 </a:t>
            </a:r>
            <a:r>
              <a:rPr lang="ru-RU" sz="1800" b="1" dirty="0" err="1">
                <a:solidFill>
                  <a:schemeClr val="bg1"/>
                </a:solidFill>
                <a:latin typeface="Cascadia Code" panose="020B0609020000020004" pitchFamily="49" charset="0"/>
                <a:cs typeface="Cascadia Code" panose="020B0609020000020004" pitchFamily="49" charset="0"/>
              </a:rPr>
              <a:t>machine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AMD </a:t>
            </a:r>
            <a:r>
              <a:rPr lang="ru-RU" sz="1800" b="1" dirty="0" err="1">
                <a:solidFill>
                  <a:schemeClr val="bg1"/>
                </a:solidFill>
                <a:latin typeface="Cascadia Code" panose="020B0609020000020004" pitchFamily="49" charset="0"/>
                <a:cs typeface="Cascadia Code" panose="020B0609020000020004" pitchFamily="49" charset="0"/>
              </a:rPr>
              <a:t>Ryzen</a:t>
            </a:r>
            <a:r>
              <a:rPr lang="ru-RU" sz="1800" b="1" dirty="0">
                <a:solidFill>
                  <a:schemeClr val="bg1"/>
                </a:solidFill>
                <a:latin typeface="Cascadia Code" panose="020B0609020000020004" pitchFamily="49" charset="0"/>
                <a:cs typeface="Cascadia Code" panose="020B0609020000020004" pitchFamily="49" charset="0"/>
              </a:rPr>
              <a:t> 5 3550h </a:t>
            </a:r>
            <a:r>
              <a:rPr lang="ru-RU" sz="1800" b="1" dirty="0" err="1">
                <a:solidFill>
                  <a:schemeClr val="bg1"/>
                </a:solidFill>
                <a:latin typeface="Cascadia Code" panose="020B0609020000020004" pitchFamily="49" charset="0"/>
                <a:cs typeface="Cascadia Code" panose="020B0609020000020004" pitchFamily="49" charset="0"/>
              </a:rPr>
              <a:t>processor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Windows</a:t>
            </a:r>
            <a:r>
              <a:rPr lang="ru-RU" sz="1800" b="1" dirty="0">
                <a:solidFill>
                  <a:schemeClr val="bg1"/>
                </a:solidFill>
                <a:latin typeface="Cascadia Code" panose="020B0609020000020004" pitchFamily="49" charset="0"/>
                <a:cs typeface="Cascadia Code" panose="020B0609020000020004" pitchFamily="49" charset="0"/>
              </a:rPr>
              <a:t> 22H2 </a:t>
            </a:r>
            <a:r>
              <a:rPr lang="ru-RU" sz="1800" b="1" dirty="0" err="1">
                <a:solidFill>
                  <a:schemeClr val="bg1"/>
                </a:solidFill>
                <a:latin typeface="Cascadia Code" panose="020B0609020000020004" pitchFamily="49" charset="0"/>
                <a:cs typeface="Cascadia Code" panose="020B0609020000020004" pitchFamily="49" charset="0"/>
              </a:rPr>
              <a:t>operating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system</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chemeClr val="bg1"/>
                </a:solidFill>
                <a:latin typeface="Cascadia Code" panose="020B0609020000020004" pitchFamily="49" charset="0"/>
                <a:cs typeface="Cascadia Code" panose="020B0609020000020004" pitchFamily="49" charset="0"/>
              </a:rPr>
              <a:t>code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was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compiled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with</a:t>
            </a:r>
            <a:r>
              <a:rPr lang="ru-RU"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MSVC </a:t>
            </a:r>
            <a:r>
              <a:rPr lang="ru-RU" sz="1800" b="1" dirty="0" smtClean="0">
                <a:solidFill>
                  <a:schemeClr val="bg1"/>
                </a:solidFill>
                <a:latin typeface="Cascadia Code" panose="020B0609020000020004" pitchFamily="49" charset="0"/>
                <a:cs typeface="Cascadia Code" panose="020B0609020000020004" pitchFamily="49" charset="0"/>
              </a:rPr>
              <a:t>14.32.31326</a:t>
            </a:r>
            <a:r>
              <a:rPr lang="ru-RU" sz="1800" b="1" dirty="0">
                <a:solidFill>
                  <a:schemeClr val="bg1"/>
                </a:solidFill>
                <a:latin typeface="Cascadia Code" panose="020B0609020000020004" pitchFamily="49" charset="0"/>
                <a:cs typeface="Cascadia Code" panose="020B0609020000020004" pitchFamily="49" charset="0"/>
              </a:rPr>
              <a:t>. </a:t>
            </a:r>
          </a:p>
        </p:txBody>
      </p:sp>
      <p:sp>
        <p:nvSpPr>
          <p:cNvPr id="11" name="Прямоугольник 10"/>
          <p:cNvSpPr/>
          <p:nvPr/>
        </p:nvSpPr>
        <p:spPr>
          <a:xfrm>
            <a:off x="6620129" y="5097151"/>
            <a:ext cx="4108817" cy="1477328"/>
          </a:xfrm>
          <a:prstGeom prst="rect">
            <a:avLst/>
          </a:prstGeom>
        </p:spPr>
        <p:txBody>
          <a:bodyPr wrap="none">
            <a:spAutoFit/>
          </a:bodyPr>
          <a:lstStyle/>
          <a:p>
            <a:r>
              <a:rPr lang="en-US" sz="1800" b="1" dirty="0" smtClean="0">
                <a:solidFill>
                  <a:schemeClr val="bg1"/>
                </a:solidFill>
                <a:latin typeface="Cascadia Code" panose="020B0609020000020004" pitchFamily="49" charset="0"/>
                <a:cs typeface="Cascadia Code" panose="020B0609020000020004" pitchFamily="49" charset="0"/>
              </a:rPr>
              <a:t>Lib versions:</a:t>
            </a:r>
          </a:p>
          <a:p>
            <a:endParaRPr lang="en-US" sz="1800" b="1" dirty="0" smtClean="0">
              <a:solidFill>
                <a:schemeClr val="bg1"/>
              </a:solidFill>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ru-RU" sz="1800" b="1" dirty="0" err="1" smtClean="0">
                <a:solidFill>
                  <a:schemeClr val="bg1"/>
                </a:solidFill>
                <a:latin typeface="Cascadia Code" panose="020B0609020000020004" pitchFamily="49" charset="0"/>
                <a:cs typeface="Cascadia Code" panose="020B0609020000020004" pitchFamily="49" charset="0"/>
              </a:rPr>
              <a:t>boost</a:t>
            </a:r>
            <a:r>
              <a:rPr lang="ru-RU" sz="1800" b="1" dirty="0" smtClean="0">
                <a:solidFill>
                  <a:schemeClr val="bg1"/>
                </a:solidFill>
                <a:latin typeface="Cascadia Code" panose="020B0609020000020004" pitchFamily="49" charset="0"/>
                <a:cs typeface="Cascadia Code" panose="020B0609020000020004" pitchFamily="49" charset="0"/>
              </a:rPr>
              <a:t>/1.81.0</a:t>
            </a:r>
            <a:r>
              <a:rPr lang="en-US" sz="1800" b="1" dirty="0" smtClean="0">
                <a:solidFill>
                  <a:schemeClr val="bg1"/>
                </a:solidFill>
                <a:latin typeface="Cascadia Code" panose="020B0609020000020004" pitchFamily="49" charset="0"/>
                <a:cs typeface="Cascadia Code" panose="020B0609020000020004" pitchFamily="49" charset="0"/>
              </a:rPr>
              <a:t> (beast/1.82.0)</a:t>
            </a:r>
          </a:p>
          <a:p>
            <a:pPr marL="285750" indent="-285750">
              <a:buFont typeface="Arial" panose="020B0604020202020204" pitchFamily="34" charset="0"/>
              <a:buChar char="•"/>
            </a:pPr>
            <a:r>
              <a:rPr lang="en-US" sz="1800" b="1" dirty="0" err="1" smtClean="0">
                <a:solidFill>
                  <a:schemeClr val="bg1"/>
                </a:solidFill>
                <a:latin typeface="Cascadia Code" panose="020B0609020000020004" pitchFamily="49" charset="0"/>
                <a:cs typeface="Cascadia Code" panose="020B0609020000020004" pitchFamily="49" charset="0"/>
              </a:rPr>
              <a:t>poco</a:t>
            </a:r>
            <a:r>
              <a:rPr lang="en-US" sz="1800" b="1" dirty="0" smtClean="0">
                <a:solidFill>
                  <a:schemeClr val="bg1"/>
                </a:solidFill>
                <a:latin typeface="Cascadia Code" panose="020B0609020000020004" pitchFamily="49" charset="0"/>
                <a:cs typeface="Cascadia Code" panose="020B0609020000020004" pitchFamily="49" charset="0"/>
              </a:rPr>
              <a:t>/1.12.4</a:t>
            </a:r>
          </a:p>
          <a:p>
            <a:pPr marL="285750" indent="-285750">
              <a:buFont typeface="Arial" panose="020B0604020202020204" pitchFamily="34" charset="0"/>
              <a:buChar char="•"/>
            </a:pPr>
            <a:r>
              <a:rPr lang="en-US" sz="1800" b="1" dirty="0" err="1">
                <a:solidFill>
                  <a:schemeClr val="bg1"/>
                </a:solidFill>
                <a:latin typeface="Cascadia Code" panose="020B0609020000020004" pitchFamily="49" charset="0"/>
                <a:cs typeface="Cascadia Code" panose="020B0609020000020004" pitchFamily="49" charset="0"/>
              </a:rPr>
              <a:t>libcurl</a:t>
            </a:r>
            <a:r>
              <a:rPr lang="en-US" sz="1800" b="1" dirty="0">
                <a:solidFill>
                  <a:schemeClr val="bg1"/>
                </a:solidFill>
                <a:latin typeface="Cascadia Code" panose="020B0609020000020004" pitchFamily="49" charset="0"/>
                <a:cs typeface="Cascadia Code" panose="020B0609020000020004" pitchFamily="49" charset="0"/>
              </a:rPr>
              <a:t>/8.1.2</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6361440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3" name="Номер слайда 2"/>
          <p:cNvSpPr>
            <a:spLocks noGrp="1"/>
          </p:cNvSpPr>
          <p:nvPr>
            <p:ph type="sldNum" sz="quarter" idx="12"/>
          </p:nvPr>
        </p:nvSpPr>
        <p:spPr/>
        <p:txBody>
          <a:bodyPr/>
          <a:lstStyle/>
          <a:p>
            <a:fld id="{9F05448C-47A6-407F-9FDF-0EF96B96A918}" type="slidenum">
              <a:rPr lang="ru-RU" smtClean="0"/>
              <a:t>24</a:t>
            </a:fld>
            <a:endParaRPr lang="ru-RU"/>
          </a:p>
        </p:txBody>
      </p:sp>
      <p:sp>
        <p:nvSpPr>
          <p:cNvPr id="2" name="Прямоугольник 1"/>
          <p:cNvSpPr/>
          <p:nvPr/>
        </p:nvSpPr>
        <p:spPr>
          <a:xfrm>
            <a:off x="640202" y="1226747"/>
            <a:ext cx="6502400" cy="5078313"/>
          </a:xfrm>
          <a:prstGeom prst="rect">
            <a:avLst/>
          </a:prstGeom>
        </p:spPr>
        <p:txBody>
          <a:bodyPr>
            <a:spAutoFit/>
          </a:bodyPr>
          <a:lstStyle/>
          <a:p>
            <a:r>
              <a:rPr lang="en-US" sz="1800" b="1" dirty="0">
                <a:solidFill>
                  <a:schemeClr val="bg1"/>
                </a:solidFill>
                <a:latin typeface="Cascadia Code" panose="020B0609020000020004" pitchFamily="49" charset="0"/>
                <a:cs typeface="Cascadia Code" panose="020B0609020000020004" pitchFamily="49" charset="0"/>
              </a:rPr>
              <a:t>The </a:t>
            </a:r>
            <a:r>
              <a:rPr lang="en-US" sz="1800" b="1" dirty="0">
                <a:solidFill>
                  <a:srgbClr val="92D050"/>
                </a:solidFill>
                <a:latin typeface="Cascadia Code" panose="020B0609020000020004" pitchFamily="49" charset="0"/>
                <a:cs typeface="Cascadia Code" panose="020B0609020000020004" pitchFamily="49" charset="0"/>
              </a:rPr>
              <a:t>Listener </a:t>
            </a:r>
            <a:r>
              <a:rPr lang="en-US" sz="1800" b="1" dirty="0">
                <a:solidFill>
                  <a:schemeClr val="bg1"/>
                </a:solidFill>
                <a:latin typeface="Cascadia Code" panose="020B0609020000020004" pitchFamily="49" charset="0"/>
                <a:cs typeface="Cascadia Code" panose="020B0609020000020004" pitchFamily="49" charset="0"/>
              </a:rPr>
              <a:t>class is a convenient class that wraps the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::acceptor </a:t>
            </a:r>
            <a:r>
              <a:rPr lang="en-US" sz="1800" b="1" dirty="0">
                <a:solidFill>
                  <a:schemeClr val="bg1"/>
                </a:solidFill>
                <a:latin typeface="Cascadia Code" panose="020B0609020000020004" pitchFamily="49" charset="0"/>
                <a:cs typeface="Cascadia Code" panose="020B0609020000020004" pitchFamily="49" charset="0"/>
              </a:rPr>
              <a:t>object and handles incoming connections in a separate thread. It also manages the creation and removal of Session objects for each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To create a server in </a:t>
            </a: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you normally create a Listener object by passing it an </a:t>
            </a:r>
            <a:r>
              <a:rPr lang="en-US" sz="1800" b="1" dirty="0" err="1">
                <a:solidFill>
                  <a:srgbClr val="92D050"/>
                </a:solidFill>
                <a:latin typeface="Cascadia Code" panose="020B0609020000020004" pitchFamily="49" charset="0"/>
                <a:cs typeface="Cascadia Code" panose="020B0609020000020004" pitchFamily="49" charset="0"/>
              </a:rPr>
              <a:t>io_context</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object, which is used to manage asynchronous I/O operations. You can then call the </a:t>
            </a:r>
            <a:r>
              <a:rPr lang="en-US" sz="1800" b="1" dirty="0">
                <a:solidFill>
                  <a:srgbClr val="FFFF00"/>
                </a:solidFill>
                <a:latin typeface="Cascadia Code" panose="020B0609020000020004" pitchFamily="49" charset="0"/>
                <a:cs typeface="Cascadia Code" panose="020B0609020000020004" pitchFamily="49" charset="0"/>
              </a:rPr>
              <a:t>start() </a:t>
            </a:r>
            <a:r>
              <a:rPr lang="en-US" sz="1800" b="1" dirty="0">
                <a:solidFill>
                  <a:schemeClr val="bg1"/>
                </a:solidFill>
                <a:latin typeface="Cascadia Code" panose="020B0609020000020004" pitchFamily="49" charset="0"/>
                <a:cs typeface="Cascadia Code" panose="020B0609020000020004" pitchFamily="49" charset="0"/>
              </a:rPr>
              <a:t>method of the </a:t>
            </a:r>
            <a:r>
              <a:rPr lang="en-US" sz="1800" b="1" dirty="0">
                <a:solidFill>
                  <a:srgbClr val="92D050"/>
                </a:solidFill>
                <a:latin typeface="Cascadia Code" panose="020B0609020000020004" pitchFamily="49" charset="0"/>
                <a:cs typeface="Cascadia Code" panose="020B0609020000020004" pitchFamily="49" charset="0"/>
              </a:rPr>
              <a:t>Listener </a:t>
            </a:r>
            <a:r>
              <a:rPr lang="en-US" sz="1800" b="1" dirty="0">
                <a:solidFill>
                  <a:schemeClr val="bg1"/>
                </a:solidFill>
                <a:latin typeface="Cascadia Code" panose="020B0609020000020004" pitchFamily="49" charset="0"/>
                <a:cs typeface="Cascadia Code" panose="020B0609020000020004" pitchFamily="49" charset="0"/>
              </a:rPr>
              <a:t>object, which will start listening to the port and handling incoming connections. When the server should be stopped, you can call the </a:t>
            </a:r>
            <a:r>
              <a:rPr lang="en-US" sz="1800" b="1" dirty="0">
                <a:solidFill>
                  <a:srgbClr val="FFFF00"/>
                </a:solidFill>
                <a:latin typeface="Cascadia Code" panose="020B0609020000020004" pitchFamily="49" charset="0"/>
                <a:cs typeface="Cascadia Code" panose="020B0609020000020004" pitchFamily="49" charset="0"/>
              </a:rPr>
              <a:t>stop() </a:t>
            </a:r>
            <a:r>
              <a:rPr lang="en-US" sz="1800" b="1" dirty="0">
                <a:solidFill>
                  <a:schemeClr val="bg1"/>
                </a:solidFill>
                <a:latin typeface="Cascadia Code" panose="020B0609020000020004" pitchFamily="49" charset="0"/>
                <a:cs typeface="Cascadia Code" panose="020B0609020000020004" pitchFamily="49" charset="0"/>
              </a:rPr>
              <a:t>method of the Listener object, which will stop listening to the port and terminate the server.</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1026" name="Picture 2" descr="Sense Of Hearing Clipart - Listen Clipart | Full Size PNG Download | See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275" y="1226747"/>
            <a:ext cx="3573430" cy="4321357"/>
          </a:xfrm>
          <a:prstGeom prst="rect">
            <a:avLst/>
          </a:prstGeom>
          <a:noFill/>
          <a:extLst>
            <a:ext uri="{909E8E84-426E-40DD-AFC4-6F175D3DCCD1}">
              <a14:hiddenFill xmlns:a14="http://schemas.microsoft.com/office/drawing/2010/main">
                <a:solidFill>
                  <a:srgbClr val="FFFFFF"/>
                </a:solidFill>
              </a14:hiddenFill>
            </a:ext>
          </a:extLst>
        </p:spPr>
      </p:pic>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91060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25</a:t>
            </a:fld>
            <a:endParaRPr lang="ru-RU"/>
          </a:p>
        </p:txBody>
      </p:sp>
      <p:sp>
        <p:nvSpPr>
          <p:cNvPr id="5" name="Прямоугольник 4"/>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11" name="Рисунок 10"/>
          <p:cNvPicPr>
            <a:picLocks noChangeAspect="1"/>
          </p:cNvPicPr>
          <p:nvPr/>
        </p:nvPicPr>
        <p:blipFill>
          <a:blip r:embed="rId3"/>
          <a:stretch>
            <a:fillRect/>
          </a:stretch>
        </p:blipFill>
        <p:spPr>
          <a:xfrm>
            <a:off x="6373197" y="2268427"/>
            <a:ext cx="4572638" cy="1124107"/>
          </a:xfrm>
          <a:prstGeom prst="rect">
            <a:avLst/>
          </a:prstGeom>
        </p:spPr>
      </p:pic>
      <p:pic>
        <p:nvPicPr>
          <p:cNvPr id="12" name="Рисунок 11"/>
          <p:cNvPicPr>
            <a:picLocks noChangeAspect="1"/>
          </p:cNvPicPr>
          <p:nvPr/>
        </p:nvPicPr>
        <p:blipFill>
          <a:blip r:embed="rId4"/>
          <a:stretch>
            <a:fillRect/>
          </a:stretch>
        </p:blipFill>
        <p:spPr>
          <a:xfrm>
            <a:off x="6352641" y="3461151"/>
            <a:ext cx="5068007" cy="3086531"/>
          </a:xfrm>
          <a:prstGeom prst="rect">
            <a:avLst/>
          </a:prstGeom>
        </p:spPr>
      </p:pic>
      <p:sp>
        <p:nvSpPr>
          <p:cNvPr id="15" name="Прямоугольник 14"/>
          <p:cNvSpPr/>
          <p:nvPr/>
        </p:nvSpPr>
        <p:spPr>
          <a:xfrm>
            <a:off x="692781" y="1774473"/>
            <a:ext cx="1800493"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a:t>
            </a:r>
            <a:endParaRPr lang="ru-RU" sz="1800" b="1" dirty="0">
              <a:solidFill>
                <a:schemeClr val="bg1"/>
              </a:solidFill>
            </a:endParaRPr>
          </a:p>
        </p:txBody>
      </p:sp>
      <p:pic>
        <p:nvPicPr>
          <p:cNvPr id="16" name="Рисунок 15"/>
          <p:cNvPicPr>
            <a:picLocks noChangeAspect="1"/>
          </p:cNvPicPr>
          <p:nvPr/>
        </p:nvPicPr>
        <p:blipFill rotWithShape="1">
          <a:blip r:embed="rId5"/>
          <a:srcRect r="2988"/>
          <a:stretch/>
        </p:blipFill>
        <p:spPr>
          <a:xfrm>
            <a:off x="773764" y="1238815"/>
            <a:ext cx="5110638" cy="419158"/>
          </a:xfrm>
          <a:prstGeom prst="rect">
            <a:avLst/>
          </a:prstGeom>
        </p:spPr>
      </p:pic>
      <p:sp>
        <p:nvSpPr>
          <p:cNvPr id="17" name="Прямоугольник 16"/>
          <p:cNvSpPr/>
          <p:nvPr/>
        </p:nvSpPr>
        <p:spPr>
          <a:xfrm>
            <a:off x="692780" y="2230315"/>
            <a:ext cx="5553907" cy="2308324"/>
          </a:xfrm>
          <a:prstGeom prst="rect">
            <a:avLst/>
          </a:prstGeom>
        </p:spPr>
        <p:txBody>
          <a:bodyPr wrap="square">
            <a:spAutoFit/>
          </a:bodyPr>
          <a:lstStyle/>
          <a:p>
            <a:r>
              <a:rPr lang="ru-RU" sz="1800" b="1" dirty="0" smtClean="0">
                <a:solidFill>
                  <a:schemeClr val="bg1"/>
                </a:solidFill>
                <a:latin typeface="Cascadia Code" panose="020B0609020000020004" pitchFamily="49" charset="0"/>
                <a:cs typeface="Cascadia Code" panose="020B0609020000020004" pitchFamily="49" charset="0"/>
              </a:rPr>
              <a:t>The </a:t>
            </a:r>
            <a:r>
              <a:rPr lang="ru-RU" sz="1800" b="1" dirty="0" err="1" smtClean="0">
                <a:solidFill>
                  <a:schemeClr val="bg1"/>
                </a:solidFill>
                <a:latin typeface="Cascadia Code" panose="020B0609020000020004" pitchFamily="49" charset="0"/>
                <a:cs typeface="Cascadia Code" panose="020B0609020000020004" pitchFamily="49" charset="0"/>
              </a:rPr>
              <a:t>constructor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has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checks</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chemeClr val="bg1"/>
                </a:solidFill>
                <a:latin typeface="Cascadia Code" panose="020B0609020000020004" pitchFamily="49" charset="0"/>
                <a:cs typeface="Cascadia Code" panose="020B0609020000020004" pitchFamily="49" charset="0"/>
              </a:rPr>
              <a:t>for</a:t>
            </a:r>
            <a:r>
              <a:rPr lang="ru-RU" sz="1800" b="1" dirty="0" smtClean="0">
                <a:solidFill>
                  <a:schemeClr val="bg1"/>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open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acceptor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address</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resolution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server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address</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configuration</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and</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server</a:t>
            </a:r>
            <a:r>
              <a:rPr lang="ru-RU" sz="1800" b="1" dirty="0" smtClean="0">
                <a:solidFill>
                  <a:srgbClr val="FFFF00"/>
                </a:solidFill>
                <a:latin typeface="Cascadia Code" panose="020B0609020000020004" pitchFamily="49" charset="0"/>
                <a:cs typeface="Cascadia Code" panose="020B0609020000020004" pitchFamily="49" charset="0"/>
              </a:rPr>
              <a:t> </a:t>
            </a:r>
            <a:r>
              <a:rPr lang="ru-RU" sz="1800" b="1" dirty="0" err="1" smtClean="0">
                <a:solidFill>
                  <a:srgbClr val="FFFF00"/>
                </a:solidFill>
                <a:latin typeface="Cascadia Code" panose="020B0609020000020004" pitchFamily="49" charset="0"/>
                <a:cs typeface="Cascadia Code" panose="020B0609020000020004" pitchFamily="49" charset="0"/>
              </a:rPr>
              <a:t>listening</a:t>
            </a:r>
            <a:r>
              <a:rPr lang="ru-RU" sz="1800" b="1" dirty="0" smtClean="0">
                <a:solidFill>
                  <a:srgbClr val="FFFF00"/>
                </a:solidFill>
                <a:latin typeface="Cascadia Code" panose="020B0609020000020004" pitchFamily="49" charset="0"/>
                <a:cs typeface="Cascadia Code" panose="020B0609020000020004" pitchFamily="49" charset="0"/>
              </a:rPr>
              <a:t>.</a:t>
            </a:r>
            <a:endParaRPr lang="en-US" sz="1800" b="1" dirty="0" smtClean="0">
              <a:solidFill>
                <a:srgbClr val="FFFF00"/>
              </a:solidFill>
              <a:latin typeface="Cascadia Code" panose="020B0609020000020004" pitchFamily="49" charset="0"/>
              <a:cs typeface="Cascadia Code" panose="020B0609020000020004" pitchFamily="49" charset="0"/>
            </a:endParaRP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chemeClr val="bg1"/>
                </a:solidFill>
                <a:latin typeface="Cascadia Code" panose="020B0609020000020004" pitchFamily="49" charset="0"/>
                <a:cs typeface="Cascadia Code" panose="020B0609020000020004" pitchFamily="49" charset="0"/>
              </a:rPr>
              <a:t>Check if the acceptor is open</a:t>
            </a:r>
          </a:p>
          <a:p>
            <a:r>
              <a:rPr lang="en-US" sz="1800" b="1" dirty="0">
                <a:solidFill>
                  <a:srgbClr val="92D050"/>
                </a:solidFill>
                <a:latin typeface="Cascadia Code" panose="020B0609020000020004" pitchFamily="49" charset="0"/>
                <a:cs typeface="Cascadia Code" panose="020B0609020000020004" pitchFamily="49" charset="0"/>
              </a:rPr>
              <a:t>acceptor::</a:t>
            </a:r>
            <a:r>
              <a:rPr lang="en-US" sz="1800" b="1" dirty="0">
                <a:solidFill>
                  <a:srgbClr val="FFFF00"/>
                </a:solidFill>
                <a:latin typeface="Cascadia Code" panose="020B0609020000020004" pitchFamily="49" charset="0"/>
                <a:cs typeface="Cascadia Code" panose="020B0609020000020004" pitchFamily="49" charset="0"/>
              </a:rPr>
              <a:t>open</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const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protocol_type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protocol,</a:t>
            </a:r>
            <a:r>
              <a:rPr lang="en-US" sz="1800" b="1" dirty="0" err="1" smtClean="0">
                <a:solidFill>
                  <a:srgbClr val="92D050"/>
                </a:solidFill>
                <a:latin typeface="Cascadia Code" panose="020B0609020000020004" pitchFamily="49" charset="0"/>
                <a:cs typeface="Cascadia Code" panose="020B0609020000020004" pitchFamily="49" charset="0"/>
              </a:rPr>
              <a:t>boost</a:t>
            </a:r>
            <a:r>
              <a:rPr lang="en-US" sz="1800" b="1" dirty="0">
                <a:solidFill>
                  <a:srgbClr val="92D050"/>
                </a:solidFill>
                <a:latin typeface="Cascadia Code" panose="020B0609020000020004" pitchFamily="49" charset="0"/>
                <a:cs typeface="Cascadia Code" panose="020B0609020000020004" pitchFamily="49" charset="0"/>
              </a:rPr>
              <a:t>::system::</a:t>
            </a:r>
            <a:r>
              <a:rPr lang="en-US" sz="1800" b="1" dirty="0" err="1" smtClean="0">
                <a:solidFill>
                  <a:srgbClr val="92D050"/>
                </a:solidFill>
                <a:latin typeface="Cascadia Code" panose="020B0609020000020004" pitchFamily="49" charset="0"/>
                <a:cs typeface="Cascadia Code" panose="020B0609020000020004" pitchFamily="49" charset="0"/>
              </a:rPr>
              <a:t>error_code</a:t>
            </a:r>
            <a:r>
              <a:rPr lang="en-US" sz="1800" b="1" dirty="0" smtClean="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12839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26</a:t>
            </a:fld>
            <a:endParaRPr lang="ru-RU"/>
          </a:p>
        </p:txBody>
      </p:sp>
      <p:sp>
        <p:nvSpPr>
          <p:cNvPr id="5" name="Прямоугольник 4"/>
          <p:cNvSpPr/>
          <p:nvPr/>
        </p:nvSpPr>
        <p:spPr>
          <a:xfrm>
            <a:off x="640202" y="121336"/>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pic>
        <p:nvPicPr>
          <p:cNvPr id="6" name="Рисунок 5"/>
          <p:cNvPicPr>
            <a:picLocks noChangeAspect="1"/>
          </p:cNvPicPr>
          <p:nvPr/>
        </p:nvPicPr>
        <p:blipFill>
          <a:blip r:embed="rId2"/>
          <a:stretch>
            <a:fillRect/>
          </a:stretch>
        </p:blipFill>
        <p:spPr>
          <a:xfrm>
            <a:off x="5838926" y="1168178"/>
            <a:ext cx="5830114" cy="3972479"/>
          </a:xfrm>
          <a:prstGeom prst="rect">
            <a:avLst/>
          </a:prstGeom>
        </p:spPr>
      </p:pic>
      <p:pic>
        <p:nvPicPr>
          <p:cNvPr id="7" name="Рисунок 6"/>
          <p:cNvPicPr>
            <a:picLocks noChangeAspect="1"/>
          </p:cNvPicPr>
          <p:nvPr/>
        </p:nvPicPr>
        <p:blipFill>
          <a:blip r:embed="rId3"/>
          <a:stretch>
            <a:fillRect/>
          </a:stretch>
        </p:blipFill>
        <p:spPr>
          <a:xfrm>
            <a:off x="5838926" y="5426706"/>
            <a:ext cx="5477639" cy="1419423"/>
          </a:xfrm>
          <a:prstGeom prst="rect">
            <a:avLst/>
          </a:prstGeom>
        </p:spPr>
      </p:pic>
      <p:sp>
        <p:nvSpPr>
          <p:cNvPr id="9" name="Прямоугольник 8"/>
          <p:cNvSpPr/>
          <p:nvPr/>
        </p:nvSpPr>
        <p:spPr>
          <a:xfrm>
            <a:off x="640202" y="818862"/>
            <a:ext cx="5082504" cy="6463308"/>
          </a:xfrm>
          <a:prstGeom prst="rect">
            <a:avLst/>
          </a:prstGeom>
        </p:spPr>
        <p:txBody>
          <a:bodyPr wrap="square">
            <a:spAutoFit/>
          </a:bodyPr>
          <a:lstStyle/>
          <a:p>
            <a:r>
              <a:rPr lang="ru-RU" sz="1800" b="1" dirty="0" err="1">
                <a:solidFill>
                  <a:schemeClr val="bg1"/>
                </a:solidFill>
                <a:latin typeface="Cascadia Code" panose="020B0609020000020004" pitchFamily="49" charset="0"/>
                <a:cs typeface="Cascadia Code" panose="020B0609020000020004" pitchFamily="49" charset="0"/>
              </a:rPr>
              <a:t>Check</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address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resolution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acceptor</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FFFF00"/>
                </a:solidFill>
                <a:latin typeface="Cascadia Code" panose="020B0609020000020004" pitchFamily="49" charset="0"/>
                <a:cs typeface="Cascadia Code" panose="020B0609020000020004" pitchFamily="49" charset="0"/>
              </a:rPr>
              <a:t>set_option</a:t>
            </a:r>
            <a:r>
              <a:rPr lang="ru-RU" sz="1800" b="1" dirty="0">
                <a:solidFill>
                  <a:schemeClr val="bg1"/>
                </a:solidFill>
                <a:latin typeface="Cascadia Code" panose="020B0609020000020004" pitchFamily="49" charset="0"/>
                <a:cs typeface="Cascadia Code" panose="020B0609020000020004" pitchFamily="49" charset="0"/>
              </a:rPr>
              <a:t>(</a:t>
            </a:r>
            <a:r>
              <a:rPr lang="ru-RU" sz="1800" b="1" dirty="0" err="1">
                <a:solidFill>
                  <a:schemeClr val="bg1"/>
                </a:solidFill>
                <a:latin typeface="Cascadia Code" panose="020B0609020000020004" pitchFamily="49" charset="0"/>
                <a:cs typeface="Cascadia Code" panose="020B0609020000020004" pitchFamily="49" charset="0"/>
              </a:rPr>
              <a:t>const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SettableSocketOption</a:t>
            </a:r>
            <a:r>
              <a:rPr lang="ru-RU" sz="1800" b="1" dirty="0">
                <a:solidFill>
                  <a:schemeClr val="bg1"/>
                </a:solidFill>
                <a:latin typeface="Cascadia Code" panose="020B0609020000020004" pitchFamily="49" charset="0"/>
                <a:cs typeface="Cascadia Code" panose="020B0609020000020004" pitchFamily="49" charset="0"/>
              </a:rPr>
              <a:t>&amp;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boost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system</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error_code</a:t>
            </a:r>
            <a:r>
              <a:rPr lang="ru-RU" sz="1800" b="1" dirty="0">
                <a:solidFill>
                  <a:schemeClr val="bg1"/>
                </a:solidFill>
                <a:latin typeface="Cascadia Code" panose="020B0609020000020004" pitchFamily="49" charset="0"/>
                <a:cs typeface="Cascadia Code" panose="020B0609020000020004" pitchFamily="49" charset="0"/>
              </a:rPr>
              <a:t>&amp; </a:t>
            </a:r>
            <a:r>
              <a:rPr lang="ru-RU" sz="1800" b="1" dirty="0" err="1">
                <a:solidFill>
                  <a:schemeClr val="bg1"/>
                </a:solidFill>
                <a:latin typeface="Cascadia Code" panose="020B0609020000020004" pitchFamily="49" charset="0"/>
                <a:cs typeface="Cascadia Code" panose="020B0609020000020004" pitchFamily="49" charset="0"/>
              </a:rPr>
              <a:t>ec</a:t>
            </a:r>
            <a:r>
              <a:rPr lang="ru-RU" sz="1800" b="1" dirty="0">
                <a:solidFill>
                  <a:schemeClr val="bg1"/>
                </a:solidFill>
                <a:latin typeface="Cascadia Code" panose="020B0609020000020004" pitchFamily="49" charset="0"/>
                <a:cs typeface="Cascadia Code" panose="020B0609020000020004" pitchFamily="49" charset="0"/>
              </a:rPr>
              <a:t>) - </a:t>
            </a:r>
            <a:r>
              <a:rPr lang="ru-RU" sz="1800" b="1" dirty="0" err="1">
                <a:solidFill>
                  <a:schemeClr val="bg1"/>
                </a:solidFill>
                <a:latin typeface="Cascadia Code" panose="020B0609020000020004" pitchFamily="49" charset="0"/>
                <a:cs typeface="Cascadia Code" panose="020B0609020000020004" pitchFamily="49" charset="0"/>
              </a:rPr>
              <a:t>This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function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used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is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new</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option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value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to</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set</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on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acceptor</a:t>
            </a:r>
            <a:r>
              <a:rPr lang="ru-RU" sz="1800" b="1" dirty="0" smtClean="0">
                <a:solidFill>
                  <a:schemeClr val="bg1"/>
                </a:solidFill>
                <a:latin typeface="Cascadia Code" panose="020B0609020000020004" pitchFamily="49" charset="0"/>
                <a:cs typeface="Cascadia Code" panose="020B0609020000020004" pitchFamily="49" charset="0"/>
              </a:rPr>
              <a:t>.</a:t>
            </a:r>
            <a:endParaRPr lang="en-US" sz="1800" b="1" dirty="0">
              <a:solidFill>
                <a:schemeClr val="bg1"/>
              </a:solidFill>
              <a:latin typeface="Cascadia Code" panose="020B0609020000020004" pitchFamily="49" charset="0"/>
              <a:cs typeface="Cascadia Code" panose="020B0609020000020004" pitchFamily="49" charset="0"/>
            </a:endParaRP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rgbClr val="92D050"/>
                </a:solidFill>
                <a:latin typeface="Cascadia Code" panose="020B0609020000020004" pitchFamily="49" charset="0"/>
                <a:cs typeface="Cascadia Code" panose="020B0609020000020004" pitchFamily="49" charset="0"/>
              </a:rPr>
              <a:t>a</a:t>
            </a:r>
            <a:r>
              <a:rPr lang="en-US" sz="1800" b="1" dirty="0" smtClean="0">
                <a:solidFill>
                  <a:srgbClr val="92D050"/>
                </a:solidFill>
                <a:latin typeface="Cascadia Code" panose="020B0609020000020004" pitchFamily="49" charset="0"/>
                <a:cs typeface="Cascadia Code" panose="020B0609020000020004" pitchFamily="49" charset="0"/>
              </a:rPr>
              <a:t>cceptor</a:t>
            </a:r>
            <a:r>
              <a:rPr lang="en-US" sz="1800" b="1" dirty="0">
                <a:solidFill>
                  <a:srgbClr val="92D050"/>
                </a:solidFill>
                <a:latin typeface="Cascadia Code" panose="020B0609020000020004" pitchFamily="49" charset="0"/>
                <a:cs typeface="Cascadia Code" panose="020B0609020000020004" pitchFamily="49" charset="0"/>
              </a:rPr>
              <a:t>::</a:t>
            </a:r>
            <a:r>
              <a:rPr lang="en-US" sz="1800" b="1" dirty="0">
                <a:solidFill>
                  <a:srgbClr val="FFFF00"/>
                </a:solidFill>
                <a:latin typeface="Cascadia Code" panose="020B0609020000020004" pitchFamily="49" charset="0"/>
                <a:cs typeface="Cascadia Code" panose="020B0609020000020004" pitchFamily="49" charset="0"/>
              </a:rPr>
              <a:t>bind</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const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endpoint_type</a:t>
            </a:r>
            <a:r>
              <a:rPr lang="en-US" sz="1800" b="1" dirty="0">
                <a:solidFill>
                  <a:schemeClr val="bg1"/>
                </a:solidFill>
                <a:latin typeface="Cascadia Code" panose="020B0609020000020004" pitchFamily="49" charset="0"/>
                <a:cs typeface="Cascadia Code" panose="020B0609020000020004" pitchFamily="49" charset="0"/>
              </a:rPr>
              <a:t>&amp;</a:t>
            </a:r>
            <a:r>
              <a:rPr lang="en-US" sz="1800" b="1" dirty="0">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endpoint, </a:t>
            </a:r>
            <a:r>
              <a:rPr lang="en-US" sz="1800" b="1" dirty="0" smtClean="0">
                <a:solidFill>
                  <a:srgbClr val="92D050"/>
                </a:solidFill>
                <a:latin typeface="Cascadia Code" panose="020B0609020000020004" pitchFamily="49" charset="0"/>
                <a:cs typeface="Cascadia Code" panose="020B0609020000020004" pitchFamily="49" charset="0"/>
              </a:rPr>
              <a:t>boost</a:t>
            </a:r>
            <a:r>
              <a:rPr lang="en-US" sz="1800" b="1" dirty="0">
                <a:solidFill>
                  <a:srgbClr val="92D050"/>
                </a:solidFill>
                <a:latin typeface="Cascadia Code" panose="020B0609020000020004" pitchFamily="49" charset="0"/>
                <a:cs typeface="Cascadia Code" panose="020B0609020000020004" pitchFamily="49" charset="0"/>
              </a:rPr>
              <a:t>::system::</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 </a:t>
            </a:r>
            <a:r>
              <a:rPr lang="en-US" sz="1800" b="1" dirty="0" smtClean="0">
                <a:solidFill>
                  <a:schemeClr val="bg1"/>
                </a:solidFill>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Bind the acceptor to the given local </a:t>
            </a:r>
            <a:r>
              <a:rPr lang="en-US" sz="1800" b="1" dirty="0">
                <a:solidFill>
                  <a:schemeClr val="bg1"/>
                </a:solidFill>
                <a:latin typeface="Cascadia Code" panose="020B0609020000020004" pitchFamily="49" charset="0"/>
                <a:cs typeface="Cascadia Code" panose="020B0609020000020004" pitchFamily="49" charset="0"/>
              </a:rPr>
              <a:t>endpoint. This function binds the socket acceptor to the specified endpoint on </a:t>
            </a:r>
            <a:r>
              <a:rPr lang="en-US" sz="1800" b="1" dirty="0" smtClean="0">
                <a:solidFill>
                  <a:schemeClr val="bg1"/>
                </a:solidFill>
                <a:latin typeface="Cascadia Code" panose="020B0609020000020004" pitchFamily="49" charset="0"/>
                <a:cs typeface="Cascadia Code" panose="020B0609020000020004" pitchFamily="49" charset="0"/>
              </a:rPr>
              <a:t>the local </a:t>
            </a:r>
            <a:r>
              <a:rPr lang="en-US" sz="1800" b="1" dirty="0">
                <a:solidFill>
                  <a:schemeClr val="bg1"/>
                </a:solidFill>
                <a:latin typeface="Cascadia Code" panose="020B0609020000020004" pitchFamily="49" charset="0"/>
                <a:cs typeface="Cascadia Code" panose="020B0609020000020004" pitchFamily="49" charset="0"/>
              </a:rPr>
              <a:t>machine</a:t>
            </a:r>
            <a:r>
              <a:rPr lang="en-US" sz="1800" b="1" dirty="0" smtClean="0">
                <a:solidFill>
                  <a:schemeClr val="bg1"/>
                </a:solidFill>
                <a:latin typeface="Cascadia Code" panose="020B0609020000020004" pitchFamily="49" charset="0"/>
                <a:cs typeface="Cascadia Code" panose="020B0609020000020004" pitchFamily="49" charset="0"/>
              </a:rPr>
              <a:t>.</a:t>
            </a:r>
          </a:p>
          <a:p>
            <a:r>
              <a:rPr lang="en-US" sz="1800" b="1" dirty="0">
                <a:solidFill>
                  <a:schemeClr val="bg1"/>
                </a:solidFill>
                <a:latin typeface="Cascadia Code" panose="020B0609020000020004" pitchFamily="49" charset="0"/>
                <a:cs typeface="Cascadia Code" panose="020B0609020000020004" pitchFamily="49" charset="0"/>
              </a:rPr>
              <a:t>e</a:t>
            </a:r>
            <a:r>
              <a:rPr lang="en-US" sz="1800" b="1" dirty="0" smtClean="0">
                <a:solidFill>
                  <a:schemeClr val="bg1"/>
                </a:solidFill>
                <a:latin typeface="Cascadia Code" panose="020B0609020000020004" pitchFamily="49" charset="0"/>
                <a:cs typeface="Cascadia Code" panose="020B0609020000020004" pitchFamily="49" charset="0"/>
              </a:rPr>
              <a:t>ndpoint - an </a:t>
            </a:r>
            <a:r>
              <a:rPr lang="en-US" sz="1800" b="1" dirty="0">
                <a:solidFill>
                  <a:schemeClr val="bg1"/>
                </a:solidFill>
                <a:latin typeface="Cascadia Code" panose="020B0609020000020004" pitchFamily="49" charset="0"/>
                <a:cs typeface="Cascadia Code" panose="020B0609020000020004" pitchFamily="49" charset="0"/>
              </a:rPr>
              <a:t>endpoint on the local machine to which the </a:t>
            </a:r>
            <a:r>
              <a:rPr lang="en-US" sz="1800" b="1" dirty="0" smtClean="0">
                <a:solidFill>
                  <a:schemeClr val="bg1"/>
                </a:solidFill>
                <a:latin typeface="Cascadia Code" panose="020B0609020000020004" pitchFamily="49" charset="0"/>
                <a:cs typeface="Cascadia Code" panose="020B0609020000020004" pitchFamily="49" charset="0"/>
              </a:rPr>
              <a:t>socket acceptor </a:t>
            </a:r>
            <a:r>
              <a:rPr lang="en-US" sz="1800" b="1" dirty="0">
                <a:solidFill>
                  <a:schemeClr val="bg1"/>
                </a:solidFill>
                <a:latin typeface="Cascadia Code" panose="020B0609020000020004" pitchFamily="49" charset="0"/>
                <a:cs typeface="Cascadia Code" panose="020B0609020000020004" pitchFamily="49" charset="0"/>
              </a:rPr>
              <a:t>will be bound</a:t>
            </a:r>
            <a:r>
              <a:rPr lang="en-US" sz="1800" b="1" dirty="0" smtClean="0">
                <a:solidFill>
                  <a:schemeClr val="bg1"/>
                </a:solidFill>
                <a:latin typeface="Cascadia Code" panose="020B0609020000020004" pitchFamily="49" charset="0"/>
                <a:cs typeface="Cascadia Code" panose="020B0609020000020004" pitchFamily="49" charset="0"/>
              </a:rPr>
              <a:t>.</a:t>
            </a:r>
          </a:p>
          <a:p>
            <a:endParaRPr lang="en-US" sz="1800" b="1" dirty="0">
              <a:solidFill>
                <a:schemeClr val="bg1"/>
              </a:solidFill>
              <a:latin typeface="Cascadia Code" panose="020B0609020000020004" pitchFamily="49" charset="0"/>
              <a:cs typeface="Cascadia Code" panose="020B0609020000020004" pitchFamily="49" charset="0"/>
            </a:endParaRPr>
          </a:p>
          <a:p>
            <a:r>
              <a:rPr lang="en-US" sz="1800" b="1" dirty="0">
                <a:solidFill>
                  <a:srgbClr val="92D050"/>
                </a:solidFill>
                <a:latin typeface="Cascadia Code" panose="020B0609020000020004" pitchFamily="49" charset="0"/>
                <a:cs typeface="Cascadia Code" panose="020B0609020000020004" pitchFamily="49" charset="0"/>
              </a:rPr>
              <a:t>a</a:t>
            </a:r>
            <a:r>
              <a:rPr lang="en-US" sz="1800" b="1" dirty="0" smtClean="0">
                <a:solidFill>
                  <a:srgbClr val="92D050"/>
                </a:solidFill>
                <a:latin typeface="Cascadia Code" panose="020B0609020000020004" pitchFamily="49" charset="0"/>
                <a:cs typeface="Cascadia Code" panose="020B0609020000020004" pitchFamily="49" charset="0"/>
              </a:rPr>
              <a:t>cceptor::</a:t>
            </a:r>
            <a:r>
              <a:rPr lang="en-US" sz="1800" b="1" dirty="0" smtClean="0">
                <a:solidFill>
                  <a:srgbClr val="FFFF00"/>
                </a:solidFill>
                <a:latin typeface="Cascadia Code" panose="020B0609020000020004" pitchFamily="49" charset="0"/>
                <a:cs typeface="Cascadia Code" panose="020B0609020000020004" pitchFamily="49" charset="0"/>
              </a:rPr>
              <a:t>listen</a:t>
            </a:r>
            <a:r>
              <a:rPr lang="en-US" sz="1800" b="1" dirty="0" smtClean="0">
                <a:solidFill>
                  <a:schemeClr val="bg1"/>
                </a:solidFill>
                <a:latin typeface="Cascadia Code" panose="020B0609020000020004" pitchFamily="49" charset="0"/>
                <a:cs typeface="Cascadia Code" panose="020B0609020000020004" pitchFamily="49" charset="0"/>
              </a:rPr>
              <a:t>(</a:t>
            </a:r>
            <a:r>
              <a:rPr lang="en-US" sz="1800" b="1" dirty="0" err="1">
                <a:solidFill>
                  <a:schemeClr val="bg1"/>
                </a:solidFill>
                <a:latin typeface="Cascadia Code" panose="020B0609020000020004" pitchFamily="49" charset="0"/>
                <a:cs typeface="Cascadia Code" panose="020B0609020000020004" pitchFamily="49" charset="0"/>
              </a:rPr>
              <a:t>int</a:t>
            </a:r>
            <a:r>
              <a:rPr lang="en-US" sz="1800" b="1" dirty="0">
                <a:solidFill>
                  <a:schemeClr val="bg1"/>
                </a:solidFill>
                <a:latin typeface="Cascadia Code" panose="020B0609020000020004" pitchFamily="49" charset="0"/>
                <a:cs typeface="Cascadia Code" panose="020B0609020000020004" pitchFamily="49" charset="0"/>
              </a:rPr>
              <a:t> backlog, </a:t>
            </a:r>
            <a:r>
              <a:rPr lang="en-US" sz="1800" b="1" dirty="0">
                <a:solidFill>
                  <a:srgbClr val="92D050"/>
                </a:solidFill>
                <a:latin typeface="Cascadia Code" panose="020B0609020000020004" pitchFamily="49" charset="0"/>
                <a:cs typeface="Cascadia Code" panose="020B0609020000020004" pitchFamily="49" charset="0"/>
              </a:rPr>
              <a:t>boost::system::</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chemeClr val="bg1"/>
                </a:solidFill>
                <a:latin typeface="Cascadia Code" panose="020B0609020000020004" pitchFamily="49" charset="0"/>
                <a:cs typeface="Cascadia Code" panose="020B0609020000020004" pitchFamily="49" charset="0"/>
              </a:rPr>
              <a:t>&amp; </a:t>
            </a:r>
            <a:r>
              <a:rPr lang="en-US" sz="1800" b="1" dirty="0" err="1" smtClean="0">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 - This function puts the socket acceptor into the state where it may </a:t>
            </a:r>
            <a:r>
              <a:rPr lang="en-US" sz="1800" b="1" dirty="0" smtClean="0">
                <a:solidFill>
                  <a:schemeClr val="bg1"/>
                </a:solidFill>
                <a:latin typeface="Cascadia Code" panose="020B0609020000020004" pitchFamily="49" charset="0"/>
                <a:cs typeface="Cascadia Code" panose="020B0609020000020004" pitchFamily="49" charset="0"/>
              </a:rPr>
              <a:t>accept new </a:t>
            </a:r>
            <a:r>
              <a:rPr lang="en-US" sz="1800" b="1" dirty="0">
                <a:solidFill>
                  <a:schemeClr val="bg1"/>
                </a:solidFill>
                <a:latin typeface="Cascadia Code" panose="020B0609020000020004" pitchFamily="49" charset="0"/>
                <a:cs typeface="Cascadia Code" panose="020B0609020000020004" pitchFamily="49" charset="0"/>
              </a:rPr>
              <a:t>connections.</a:t>
            </a:r>
            <a:endParaRPr lang="ru-RU" sz="1800" b="1" dirty="0">
              <a:solidFill>
                <a:schemeClr val="bg1"/>
              </a:solidFill>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263157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27</a:t>
            </a:fld>
            <a:endParaRPr lang="ru-RU"/>
          </a:p>
        </p:txBody>
      </p:sp>
      <p:sp>
        <p:nvSpPr>
          <p:cNvPr id="5" name="Прямоугольник 4"/>
          <p:cNvSpPr/>
          <p:nvPr/>
        </p:nvSpPr>
        <p:spPr>
          <a:xfrm>
            <a:off x="640202" y="398737"/>
            <a:ext cx="1475084" cy="769441"/>
          </a:xfrm>
          <a:prstGeom prst="rect">
            <a:avLst/>
          </a:prstGeom>
          <a:effectLst>
            <a:outerShdw blurRad="50800" dist="38100" algn="l" rotWithShape="0">
              <a:prstClr val="black">
                <a:alpha val="40000"/>
              </a:prstClr>
            </a:outerShdw>
          </a:effectLst>
        </p:spPr>
        <p:txBody>
          <a:bodyPr wrap="none">
            <a:spAutoFit/>
          </a:bodyPr>
          <a:lstStyle/>
          <a:p>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Listener</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https://github.com/memorisecodead/BeastExample/blob/main/Examples/HTTPServer/Listener.hpp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4770411" y="1188727"/>
            <a:ext cx="6697010" cy="4572638"/>
          </a:xfrm>
          <a:prstGeom prst="rect">
            <a:avLst/>
          </a:prstGeom>
        </p:spPr>
      </p:pic>
      <p:sp>
        <p:nvSpPr>
          <p:cNvPr id="8" name="Прямоугольник 7"/>
          <p:cNvSpPr/>
          <p:nvPr/>
        </p:nvSpPr>
        <p:spPr>
          <a:xfrm>
            <a:off x="672233" y="1158027"/>
            <a:ext cx="3868945" cy="5632311"/>
          </a:xfrm>
          <a:prstGeom prst="rect">
            <a:avLst/>
          </a:prstGeom>
        </p:spPr>
        <p:txBody>
          <a:bodyPr wrap="square">
            <a:spAutoFit/>
          </a:bodyPr>
          <a:lstStyle/>
          <a:p>
            <a:r>
              <a:rPr lang="en-US" sz="1800" b="1" dirty="0" smtClean="0">
                <a:solidFill>
                  <a:schemeClr val="bg1"/>
                </a:solidFill>
                <a:latin typeface="Cascadia Mono" panose="020B0609020000020004" pitchFamily="49" charset="0"/>
              </a:rPr>
              <a:t>The Methods </a:t>
            </a:r>
            <a:r>
              <a:rPr lang="en-US" sz="1800" b="1" dirty="0" err="1" smtClean="0">
                <a:solidFill>
                  <a:srgbClr val="FFFF00"/>
                </a:solidFill>
                <a:latin typeface="Cascadia Mono" panose="020B0609020000020004" pitchFamily="49" charset="0"/>
              </a:rPr>
              <a:t>do_accept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and </a:t>
            </a:r>
            <a:r>
              <a:rPr lang="en-US" sz="1800" b="1" dirty="0" err="1" smtClean="0">
                <a:solidFill>
                  <a:srgbClr val="FFFF00"/>
                </a:solidFill>
                <a:latin typeface="Cascadia Mono" panose="020B0609020000020004" pitchFamily="49" charset="0"/>
              </a:rPr>
              <a:t>on_accept</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err="1" smtClean="0">
                <a:solidFill>
                  <a:srgbClr val="FFFF00"/>
                </a:solidFill>
                <a:latin typeface="Cascadia Mono" panose="020B0609020000020004" pitchFamily="49" charset="0"/>
              </a:rPr>
              <a:t>do_accept</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t</a:t>
            </a:r>
            <a:r>
              <a:rPr lang="en-US" sz="1800" b="1" dirty="0" smtClean="0">
                <a:solidFill>
                  <a:schemeClr val="bg1"/>
                </a:solidFill>
                <a:latin typeface="Cascadia Mono" panose="020B0609020000020004" pitchFamily="49" charset="0"/>
              </a:rPr>
              <a:t>his </a:t>
            </a:r>
            <a:r>
              <a:rPr lang="en-US" sz="1800" b="1" dirty="0">
                <a:solidFill>
                  <a:schemeClr val="bg1"/>
                </a:solidFill>
                <a:latin typeface="Cascadia Mono" panose="020B0609020000020004" pitchFamily="49" charset="0"/>
              </a:rPr>
              <a:t>method takes a connection and forms its own connection</a:t>
            </a:r>
            <a:r>
              <a:rPr lang="en-US" sz="1800" b="1" dirty="0" smtClean="0">
                <a:solidFill>
                  <a:schemeClr val="bg1"/>
                </a:solidFill>
                <a:latin typeface="Cascadia Mono" panose="020B0609020000020004" pitchFamily="49" charset="0"/>
              </a:rPr>
              <a:t>.</a:t>
            </a:r>
          </a:p>
          <a:p>
            <a:endParaRPr lang="en-US" sz="1800" b="1" dirty="0">
              <a:solidFill>
                <a:schemeClr val="bg1"/>
              </a:solidFill>
              <a:latin typeface="Cascadia Mono" panose="020B0609020000020004" pitchFamily="49" charset="0"/>
            </a:endParaRPr>
          </a:p>
          <a:p>
            <a:r>
              <a:rPr lang="en-US" sz="1800" b="1" dirty="0" err="1" smtClean="0">
                <a:solidFill>
                  <a:srgbClr val="FFFF00"/>
                </a:solidFill>
                <a:latin typeface="Cascadia Mono" panose="020B0609020000020004" pitchFamily="49" charset="0"/>
              </a:rPr>
              <a:t>on_accept</a:t>
            </a:r>
            <a:r>
              <a:rPr lang="en-US" sz="1800" b="1" dirty="0" smtClean="0">
                <a:solidFill>
                  <a:schemeClr val="bg1"/>
                </a:solidFill>
                <a:latin typeface="Cascadia Mono" panose="020B0609020000020004" pitchFamily="49" charset="0"/>
              </a:rPr>
              <a:t>(</a:t>
            </a:r>
            <a:r>
              <a:rPr lang="en-US" sz="1800" b="1" dirty="0" smtClean="0">
                <a:solidFill>
                  <a:srgbClr val="92D050"/>
                </a:solidFill>
                <a:latin typeface="Cascadia Mono" panose="020B0609020000020004" pitchFamily="49" charset="0"/>
              </a:rPr>
              <a:t>beast::</a:t>
            </a:r>
            <a:r>
              <a:rPr lang="en-US" sz="1800" b="1" dirty="0" err="1" smtClean="0">
                <a:solidFill>
                  <a:srgbClr val="92D050"/>
                </a:solidFill>
                <a:latin typeface="Cascadia Mono" panose="020B0609020000020004" pitchFamily="49" charset="0"/>
              </a:rPr>
              <a:t>error_code</a:t>
            </a:r>
            <a:r>
              <a:rPr lang="en-US" sz="1800" b="1" dirty="0" smtClean="0">
                <a:solidFill>
                  <a:srgbClr val="92D050"/>
                </a:solidFill>
                <a:latin typeface="Cascadia Mono" panose="020B0609020000020004" pitchFamily="49" charset="0"/>
              </a:rPr>
              <a:t> </a:t>
            </a:r>
            <a:r>
              <a:rPr lang="en-US" sz="1800" b="1" dirty="0" err="1" smtClean="0">
                <a:solidFill>
                  <a:schemeClr val="bg1"/>
                </a:solidFill>
                <a:latin typeface="Cascadia Mono" panose="020B0609020000020004" pitchFamily="49" charset="0"/>
              </a:rPr>
              <a:t>ec</a:t>
            </a:r>
            <a:r>
              <a:rPr lang="en-US" sz="1800" b="1" dirty="0" smtClean="0">
                <a:solidFill>
                  <a:schemeClr val="bg1"/>
                </a:solidFill>
                <a:latin typeface="Cascadia Mono" panose="020B0609020000020004" pitchFamily="49" charset="0"/>
              </a:rPr>
              <a:t>, </a:t>
            </a:r>
            <a:r>
              <a:rPr lang="en-US" sz="1800" b="1" dirty="0" err="1" smtClean="0">
                <a:solidFill>
                  <a:srgbClr val="92D050"/>
                </a:solidFill>
                <a:latin typeface="Cascadia Mono" panose="020B0609020000020004" pitchFamily="49" charset="0"/>
              </a:rPr>
              <a:t>tcp</a:t>
            </a:r>
            <a:r>
              <a:rPr lang="en-US" sz="1800" b="1" dirty="0" smtClean="0">
                <a:solidFill>
                  <a:srgbClr val="92D050"/>
                </a:solidFill>
                <a:latin typeface="Cascadia Mono" panose="020B0609020000020004" pitchFamily="49" charset="0"/>
              </a:rPr>
              <a:t>::socket socket)</a:t>
            </a:r>
            <a:r>
              <a:rPr lang="en-US" sz="1800" b="1" dirty="0" smtClean="0">
                <a:latin typeface="Cascadia Mono" panose="020B0609020000020004" pitchFamily="49" charset="0"/>
              </a:rPr>
              <a:t> </a:t>
            </a:r>
            <a:r>
              <a:rPr lang="en-US" sz="1800" b="1" dirty="0" smtClean="0">
                <a:solidFill>
                  <a:schemeClr val="bg1"/>
                </a:solidFill>
                <a:latin typeface="Cascadia Mono" panose="020B0609020000020004" pitchFamily="49" charset="0"/>
              </a:rPr>
              <a:t>method - </a:t>
            </a:r>
            <a:r>
              <a:rPr lang="en-US" sz="1800" b="1" dirty="0">
                <a:solidFill>
                  <a:schemeClr val="bg1"/>
                </a:solidFill>
                <a:latin typeface="Cascadia Code" panose="020B0609020000020004" pitchFamily="49" charset="0"/>
                <a:cs typeface="Cascadia Code" panose="020B0609020000020004" pitchFamily="49" charset="0"/>
              </a:rPr>
              <a:t>Create the session and run </a:t>
            </a:r>
            <a:r>
              <a:rPr lang="en-US" sz="1800" b="1" dirty="0" smtClean="0">
                <a:solidFill>
                  <a:schemeClr val="bg1"/>
                </a:solidFill>
                <a:latin typeface="Cascadia Code" panose="020B0609020000020004" pitchFamily="49" charset="0"/>
                <a:cs typeface="Cascadia Code" panose="020B0609020000020004" pitchFamily="49" charset="0"/>
              </a:rPr>
              <a:t>it</a:t>
            </a:r>
            <a:r>
              <a:rPr lang="en-US" sz="1800" b="1" dirty="0">
                <a:solidFill>
                  <a:schemeClr val="bg1"/>
                </a:solidFill>
                <a:latin typeface="Cascadia Code" panose="020B0609020000020004" pitchFamily="49" charset="0"/>
                <a:cs typeface="Cascadia Code" panose="020B0609020000020004" pitchFamily="49" charset="0"/>
              </a:rPr>
              <a:t>. Inside the method there is a branching, if there is a bad acceptance, the </a:t>
            </a:r>
            <a:r>
              <a:rPr lang="en-US" sz="1800" b="1" dirty="0">
                <a:solidFill>
                  <a:srgbClr val="FFFF00"/>
                </a:solidFill>
                <a:latin typeface="Cascadia Code" panose="020B0609020000020004" pitchFamily="49" charset="0"/>
                <a:cs typeface="Cascadia Code" panose="020B0609020000020004" pitchFamily="49" charset="0"/>
              </a:rPr>
              <a:t>fail</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a:solidFill>
                  <a:srgbClr val="92D050"/>
                </a:solidFill>
                <a:latin typeface="Cascadia Code" panose="020B0609020000020004" pitchFamily="49" charset="0"/>
                <a:cs typeface="Cascadia Code" panose="020B0609020000020004" pitchFamily="49" charset="0"/>
              </a:rPr>
              <a:t>beast::</a:t>
            </a:r>
            <a:r>
              <a:rPr lang="en-US" sz="1800" b="1" dirty="0" err="1">
                <a:solidFill>
                  <a:srgbClr val="92D050"/>
                </a:solidFill>
                <a:latin typeface="Cascadia Code" panose="020B0609020000020004" pitchFamily="49" charset="0"/>
                <a:cs typeface="Cascadia Code" panose="020B0609020000020004" pitchFamily="49" charset="0"/>
              </a:rPr>
              <a:t>error_code</a:t>
            </a:r>
            <a:r>
              <a:rPr lang="en-US" sz="1800" b="1" dirty="0">
                <a:solidFill>
                  <a:srgbClr val="92D050"/>
                </a:solidFill>
                <a:latin typeface="Cascadia Code" panose="020B0609020000020004" pitchFamily="49" charset="0"/>
                <a:cs typeface="Cascadia Code" panose="020B0609020000020004" pitchFamily="49" charset="0"/>
              </a:rPr>
              <a:t> </a:t>
            </a:r>
            <a:r>
              <a:rPr lang="en-US" sz="1800" b="1" dirty="0" err="1">
                <a:solidFill>
                  <a:schemeClr val="bg1"/>
                </a:solidFill>
                <a:latin typeface="Cascadia Code" panose="020B0609020000020004" pitchFamily="49" charset="0"/>
                <a:cs typeface="Cascadia Code" panose="020B0609020000020004" pitchFamily="49" charset="0"/>
              </a:rPr>
              <a:t>ec</a:t>
            </a:r>
            <a:r>
              <a:rPr lang="en-US" sz="1800" b="1" dirty="0">
                <a:solidFill>
                  <a:schemeClr val="bg1"/>
                </a:solidFill>
                <a:latin typeface="Cascadia Code" panose="020B0609020000020004" pitchFamily="49" charset="0"/>
                <a:cs typeface="Cascadia Code" panose="020B0609020000020004" pitchFamily="49" charset="0"/>
              </a:rPr>
              <a:t>,</a:t>
            </a:r>
            <a:r>
              <a:rPr lang="en-US" sz="1800" b="1" dirty="0">
                <a:latin typeface="Cascadia Code" panose="020B0609020000020004" pitchFamily="49" charset="0"/>
                <a:cs typeface="Cascadia Code" panose="020B0609020000020004" pitchFamily="49" charset="0"/>
              </a:rPr>
              <a:t> </a:t>
            </a:r>
            <a:r>
              <a:rPr lang="en-US" sz="1800" b="1" dirty="0" err="1">
                <a:solidFill>
                  <a:srgbClr val="92D050"/>
                </a:solidFill>
                <a:latin typeface="Cascadia Code" panose="020B0609020000020004" pitchFamily="49" charset="0"/>
                <a:cs typeface="Cascadia Code" panose="020B0609020000020004" pitchFamily="49" charset="0"/>
              </a:rPr>
              <a:t>std</a:t>
            </a:r>
            <a:r>
              <a:rPr lang="en-US" sz="1800" b="1" dirty="0">
                <a:solidFill>
                  <a:srgbClr val="92D050"/>
                </a:solidFill>
                <a:latin typeface="Cascadia Code" panose="020B0609020000020004" pitchFamily="49" charset="0"/>
                <a:cs typeface="Cascadia Code" panose="020B0609020000020004" pitchFamily="49" charset="0"/>
              </a:rPr>
              <a:t>::string </a:t>
            </a:r>
            <a:r>
              <a:rPr lang="en-US" sz="1800" b="1" dirty="0">
                <a:solidFill>
                  <a:schemeClr val="bg1"/>
                </a:solidFill>
                <a:latin typeface="Cascadia Code" panose="020B0609020000020004" pitchFamily="49" charset="0"/>
                <a:cs typeface="Cascadia Code" panose="020B0609020000020004" pitchFamily="49" charset="0"/>
              </a:rPr>
              <a:t>what)</a:t>
            </a:r>
            <a:r>
              <a:rPr lang="en-US" sz="1800" b="1" dirty="0">
                <a:latin typeface="Cascadia Code" panose="020B0609020000020004" pitchFamily="49" charset="0"/>
                <a:cs typeface="Cascadia Code" panose="020B0609020000020004" pitchFamily="49" charset="0"/>
              </a:rPr>
              <a:t> </a:t>
            </a:r>
            <a:r>
              <a:rPr lang="en-US" sz="1800" b="1" dirty="0">
                <a:solidFill>
                  <a:schemeClr val="bg1"/>
                </a:solidFill>
                <a:latin typeface="Cascadia Code" panose="020B0609020000020004" pitchFamily="49" charset="0"/>
                <a:cs typeface="Cascadia Code" panose="020B0609020000020004" pitchFamily="49" charset="0"/>
              </a:rPr>
              <a:t>method will print an error message.</a:t>
            </a:r>
          </a:p>
          <a:p>
            <a:endParaRPr lang="ru-RU" sz="1800" b="1" dirty="0">
              <a:solidFill>
                <a:schemeClr val="bg1"/>
              </a:solidFill>
            </a:endParaRPr>
          </a:p>
        </p:txBody>
      </p:sp>
    </p:spTree>
    <p:extLst>
      <p:ext uri="{BB962C8B-B14F-4D97-AF65-F5344CB8AC3E}">
        <p14:creationId xmlns:p14="http://schemas.microsoft.com/office/powerpoint/2010/main" val="23467198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3" name="Номер слайда 2"/>
          <p:cNvSpPr>
            <a:spLocks noGrp="1"/>
          </p:cNvSpPr>
          <p:nvPr>
            <p:ph type="sldNum" sz="quarter" idx="12"/>
          </p:nvPr>
        </p:nvSpPr>
        <p:spPr/>
        <p:txBody>
          <a:bodyPr/>
          <a:lstStyle/>
          <a:p>
            <a:fld id="{9F05448C-47A6-407F-9FDF-0EF96B96A918}" type="slidenum">
              <a:rPr lang="ru-RU" smtClean="0"/>
              <a:t>28</a:t>
            </a:fld>
            <a:endParaRPr lang="ru-RU"/>
          </a:p>
        </p:txBody>
      </p:sp>
      <p:sp>
        <p:nvSpPr>
          <p:cNvPr id="5" name="Прямоугольник 4"/>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2" name="Прямоугольник 1"/>
          <p:cNvSpPr/>
          <p:nvPr/>
        </p:nvSpPr>
        <p:spPr>
          <a:xfrm>
            <a:off x="742268" y="1330327"/>
            <a:ext cx="6480466" cy="4247317"/>
          </a:xfrm>
          <a:prstGeom prst="rect">
            <a:avLst/>
          </a:prstGeom>
        </p:spPr>
        <p:txBody>
          <a:bodyPr wrap="square">
            <a:spAutoFit/>
          </a:bodyPr>
          <a:lstStyle/>
          <a:p>
            <a:r>
              <a:rPr lang="en-US" sz="1800" b="1" dirty="0">
                <a:solidFill>
                  <a:schemeClr val="bg1"/>
                </a:solidFill>
                <a:latin typeface="Cascadia Code" panose="020B0609020000020004" pitchFamily="49" charset="0"/>
                <a:cs typeface="Cascadia Code" panose="020B0609020000020004" pitchFamily="49" charset="0"/>
              </a:rPr>
              <a:t>The </a:t>
            </a:r>
            <a:r>
              <a:rPr lang="en-US" sz="1800" b="1" dirty="0">
                <a:solidFill>
                  <a:schemeClr val="accent5">
                    <a:lumMod val="60000"/>
                    <a:lumOff val="40000"/>
                  </a:schemeClr>
                </a:solidFill>
                <a:latin typeface="Cascadia Code" panose="020B0609020000020004" pitchFamily="49" charset="0"/>
                <a:cs typeface="Cascadia Code" panose="020B0609020000020004" pitchFamily="49" charset="0"/>
              </a:rPr>
              <a:t>Session</a:t>
            </a:r>
            <a:r>
              <a:rPr lang="en-US" sz="1800" b="1" dirty="0">
                <a:solidFill>
                  <a:schemeClr val="bg1"/>
                </a:solidFill>
                <a:latin typeface="Cascadia Code" panose="020B0609020000020004" pitchFamily="49" charset="0"/>
                <a:cs typeface="Cascadia Code" panose="020B0609020000020004" pitchFamily="49" charset="0"/>
              </a:rPr>
              <a:t> class is used to manage the client connection lifecycle. It processes requests sent by the client and sends them responses. A Session object can be created for each client that connects to the server, and will be destroyed when the client connection is closed.</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r>
              <a:rPr lang="en-US" sz="1800" b="1" dirty="0" err="1">
                <a:solidFill>
                  <a:schemeClr val="bg1"/>
                </a:solidFill>
                <a:latin typeface="Cascadia Code" panose="020B0609020000020004" pitchFamily="49" charset="0"/>
                <a:cs typeface="Cascadia Code" panose="020B0609020000020004" pitchFamily="49" charset="0"/>
              </a:rPr>
              <a:t>Boost.Beast</a:t>
            </a:r>
            <a:r>
              <a:rPr lang="en-US" sz="1800" b="1" dirty="0">
                <a:solidFill>
                  <a:schemeClr val="bg1"/>
                </a:solidFill>
                <a:latin typeface="Cascadia Code" panose="020B0609020000020004" pitchFamily="49" charset="0"/>
                <a:cs typeface="Cascadia Code" panose="020B0609020000020004" pitchFamily="49" charset="0"/>
              </a:rPr>
              <a:t> also has a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class, which is used to communicate with the client. When the server accepts a new connection, it creates a new </a:t>
            </a:r>
            <a:r>
              <a:rPr lang="en-US" sz="1800" b="1" dirty="0" err="1">
                <a:solidFill>
                  <a:srgbClr val="92D050"/>
                </a:solidFill>
                <a:latin typeface="Cascadia Code" panose="020B0609020000020004" pitchFamily="49" charset="0"/>
                <a:cs typeface="Cascadia Code" panose="020B0609020000020004" pitchFamily="49" charset="0"/>
              </a:rPr>
              <a:t>tcp</a:t>
            </a:r>
            <a:r>
              <a:rPr lang="en-US" sz="1800" b="1" dirty="0">
                <a:solidFill>
                  <a:srgbClr val="92D050"/>
                </a:solidFill>
                <a:latin typeface="Cascadia Code" panose="020B0609020000020004" pitchFamily="49" charset="0"/>
                <a:cs typeface="Cascadia Code" panose="020B0609020000020004" pitchFamily="49" charset="0"/>
              </a:rPr>
              <a:t>::socket </a:t>
            </a:r>
            <a:r>
              <a:rPr lang="en-US" sz="1800" b="1" dirty="0">
                <a:solidFill>
                  <a:schemeClr val="bg1"/>
                </a:solidFill>
                <a:latin typeface="Cascadia Code" panose="020B0609020000020004" pitchFamily="49" charset="0"/>
                <a:cs typeface="Cascadia Code" panose="020B0609020000020004" pitchFamily="49" charset="0"/>
              </a:rPr>
              <a:t>object for that connection and passes it to the Session object, which will use it to communicate with the client.</a:t>
            </a:r>
            <a:br>
              <a:rPr lang="en-US" sz="1800" b="1" dirty="0">
                <a:solidFill>
                  <a:schemeClr val="bg1"/>
                </a:solidFill>
                <a:latin typeface="Cascadia Code" panose="020B0609020000020004" pitchFamily="49" charset="0"/>
                <a:cs typeface="Cascadia Code" panose="020B0609020000020004" pitchFamily="49" charset="0"/>
              </a:rPr>
            </a:br>
            <a:r>
              <a:rPr lang="en-US" sz="1800" b="1" dirty="0">
                <a:solidFill>
                  <a:schemeClr val="bg1"/>
                </a:solidFill>
                <a:latin typeface="Cascadia Code" panose="020B0609020000020004" pitchFamily="49" charset="0"/>
                <a:cs typeface="Cascadia Code" panose="020B0609020000020004" pitchFamily="49" charset="0"/>
              </a:rPr>
              <a:t/>
            </a:r>
            <a:br>
              <a:rPr lang="en-US" sz="1800" b="1" dirty="0">
                <a:solidFill>
                  <a:schemeClr val="bg1"/>
                </a:solidFill>
                <a:latin typeface="Cascadia Code" panose="020B0609020000020004" pitchFamily="49" charset="0"/>
                <a:cs typeface="Cascadia Code" panose="020B0609020000020004" pitchFamily="49" charset="0"/>
              </a:rPr>
            </a:br>
            <a:endParaRPr lang="ru-RU" sz="1800" b="1" dirty="0">
              <a:solidFill>
                <a:schemeClr val="bg1"/>
              </a:solidFill>
              <a:latin typeface="Cascadia Code" panose="020B0609020000020004" pitchFamily="49" charset="0"/>
              <a:cs typeface="Cascadia Code" panose="020B0609020000020004" pitchFamily="49" charset="0"/>
            </a:endParaRPr>
          </a:p>
        </p:txBody>
      </p:sp>
      <p:pic>
        <p:nvPicPr>
          <p:cNvPr id="2050" name="Picture 2" descr="Free Light PNG Transparent Images, Download Free Light PNG Transparent  Images png images, Free ClipArts on Clipart Librar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9873" y="1972638"/>
            <a:ext cx="3419165" cy="2486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4632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29</a:t>
            </a:fld>
            <a:endParaRPr lang="ru-RU"/>
          </a:p>
        </p:txBody>
      </p:sp>
      <p:sp>
        <p:nvSpPr>
          <p:cNvPr id="5" name="Прямоугольник 4"/>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2"/>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pic>
        <p:nvPicPr>
          <p:cNvPr id="7" name="Рисунок 6"/>
          <p:cNvPicPr>
            <a:picLocks noChangeAspect="1"/>
          </p:cNvPicPr>
          <p:nvPr/>
        </p:nvPicPr>
        <p:blipFill>
          <a:blip r:embed="rId3"/>
          <a:stretch>
            <a:fillRect/>
          </a:stretch>
        </p:blipFill>
        <p:spPr>
          <a:xfrm>
            <a:off x="742267" y="1219702"/>
            <a:ext cx="5068007" cy="485843"/>
          </a:xfrm>
          <a:prstGeom prst="rect">
            <a:avLst/>
          </a:prstGeom>
        </p:spPr>
      </p:pic>
      <p:sp>
        <p:nvSpPr>
          <p:cNvPr id="8" name="Прямоугольник 7"/>
          <p:cNvSpPr/>
          <p:nvPr/>
        </p:nvSpPr>
        <p:spPr>
          <a:xfrm>
            <a:off x="692781" y="1774473"/>
            <a:ext cx="1800493" cy="369332"/>
          </a:xfrm>
          <a:prstGeom prst="rect">
            <a:avLst/>
          </a:prstGeom>
        </p:spPr>
        <p:txBody>
          <a:bodyPr wrap="none">
            <a:spAutoFit/>
          </a:bodyPr>
          <a:lstStyle/>
          <a:p>
            <a:r>
              <a:rPr lang="en-US" sz="1800" b="1" dirty="0" smtClean="0">
                <a:solidFill>
                  <a:schemeClr val="bg1"/>
                </a:solidFill>
                <a:latin typeface="Cascadia Mono" panose="020B0609020000020004" pitchFamily="49" charset="0"/>
              </a:rPr>
              <a:t>Constructor:</a:t>
            </a:r>
            <a:endParaRPr lang="ru-RU" sz="1800" b="1" dirty="0">
              <a:solidFill>
                <a:schemeClr val="bg1"/>
              </a:solidFill>
            </a:endParaRPr>
          </a:p>
        </p:txBody>
      </p:sp>
      <p:pic>
        <p:nvPicPr>
          <p:cNvPr id="9" name="Рисунок 8"/>
          <p:cNvPicPr>
            <a:picLocks noChangeAspect="1"/>
          </p:cNvPicPr>
          <p:nvPr/>
        </p:nvPicPr>
        <p:blipFill>
          <a:blip r:embed="rId4"/>
          <a:stretch>
            <a:fillRect/>
          </a:stretch>
        </p:blipFill>
        <p:spPr>
          <a:xfrm>
            <a:off x="742267" y="2260316"/>
            <a:ext cx="7144747" cy="1152686"/>
          </a:xfrm>
          <a:prstGeom prst="rect">
            <a:avLst/>
          </a:prstGeom>
        </p:spPr>
      </p:pic>
      <p:pic>
        <p:nvPicPr>
          <p:cNvPr id="10" name="Рисунок 9"/>
          <p:cNvPicPr>
            <a:picLocks noChangeAspect="1"/>
          </p:cNvPicPr>
          <p:nvPr/>
        </p:nvPicPr>
        <p:blipFill>
          <a:blip r:embed="rId5"/>
          <a:stretch>
            <a:fillRect/>
          </a:stretch>
        </p:blipFill>
        <p:spPr>
          <a:xfrm>
            <a:off x="742267" y="4412869"/>
            <a:ext cx="6239746" cy="1581371"/>
          </a:xfrm>
          <a:prstGeom prst="rect">
            <a:avLst/>
          </a:prstGeom>
        </p:spPr>
      </p:pic>
      <p:sp>
        <p:nvSpPr>
          <p:cNvPr id="11" name="Прямоугольник 10"/>
          <p:cNvSpPr/>
          <p:nvPr/>
        </p:nvSpPr>
        <p:spPr>
          <a:xfrm>
            <a:off x="742267" y="3644607"/>
            <a:ext cx="8802410" cy="646331"/>
          </a:xfrm>
          <a:prstGeom prst="rect">
            <a:avLst/>
          </a:prstGeom>
        </p:spPr>
        <p:txBody>
          <a:bodyPr wrap="none">
            <a:spAutoFit/>
          </a:bodyPr>
          <a:lstStyle/>
          <a:p>
            <a:r>
              <a:rPr lang="en-US" sz="1800" b="1" dirty="0" smtClean="0">
                <a:solidFill>
                  <a:srgbClr val="FFFF00"/>
                </a:solidFill>
                <a:latin typeface="Cascadia Mono" panose="020B0609020000020004" pitchFamily="49" charset="0"/>
              </a:rPr>
              <a:t>run()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method that starts asynchronous operations,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inside </a:t>
            </a:r>
            <a:r>
              <a:rPr lang="en-US" sz="1800" b="1" dirty="0">
                <a:solidFill>
                  <a:schemeClr val="bg1"/>
                </a:solidFill>
                <a:latin typeface="Cascadia Mono" panose="020B0609020000020004" pitchFamily="49" charset="0"/>
              </a:rPr>
              <a:t>which is the </a:t>
            </a:r>
            <a:r>
              <a:rPr lang="en-US" sz="1800" b="1" dirty="0" err="1" smtClean="0">
                <a:solidFill>
                  <a:srgbClr val="FFFF00"/>
                </a:solidFill>
                <a:latin typeface="Cascadia Mono" panose="020B0609020000020004" pitchFamily="49" charset="0"/>
              </a:rPr>
              <a:t>do_read</a:t>
            </a:r>
            <a:r>
              <a:rPr lang="en-US" sz="1800" b="1" dirty="0" smtClean="0">
                <a:solidFill>
                  <a:srgbClr val="FFFF00"/>
                </a:solidFill>
                <a:latin typeface="Cascadia Mono" panose="020B0609020000020004" pitchFamily="49" charset="0"/>
              </a:rPr>
              <a:t>() </a:t>
            </a:r>
            <a:r>
              <a:rPr lang="en-US" sz="1800" b="1" dirty="0">
                <a:solidFill>
                  <a:schemeClr val="bg1"/>
                </a:solidFill>
                <a:latin typeface="Cascadia Mono" panose="020B0609020000020004" pitchFamily="49" charset="0"/>
              </a:rPr>
              <a:t>method to start reading requests:</a:t>
            </a:r>
            <a:endParaRPr lang="ru-RU" sz="1800" b="1" dirty="0">
              <a:solidFill>
                <a:schemeClr val="bg1"/>
              </a:solidFill>
            </a:endParaRPr>
          </a:p>
        </p:txBody>
      </p:sp>
    </p:spTree>
    <p:extLst>
      <p:ext uri="{BB962C8B-B14F-4D97-AF65-F5344CB8AC3E}">
        <p14:creationId xmlns:p14="http://schemas.microsoft.com/office/powerpoint/2010/main" val="63112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282607" y="279938"/>
            <a:ext cx="4705905"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Something about </a:t>
            </a:r>
            <a:r>
              <a:rPr lang="en-US" sz="4400" dirty="0" smtClean="0">
                <a:ln w="0"/>
                <a:solidFill>
                  <a:schemeClr val="bg1"/>
                </a:solidFill>
                <a:effectLst>
                  <a:outerShdw blurRad="38100" dist="19050" dir="2700000" algn="tl" rotWithShape="0">
                    <a:schemeClr val="dk1">
                      <a:alpha val="40000"/>
                    </a:schemeClr>
                  </a:outerShdw>
                </a:effectLst>
                <a:latin typeface="Street Threat" panose="02000500000000000000" pitchFamily="2" charset="0"/>
              </a:rPr>
              <a:t>BOOST::BEAST</a:t>
            </a:r>
            <a:endPar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endParaRPr>
          </a:p>
        </p:txBody>
      </p:sp>
      <p:sp>
        <p:nvSpPr>
          <p:cNvPr id="6" name="Прямоугольник 5"/>
          <p:cNvSpPr/>
          <p:nvPr/>
        </p:nvSpPr>
        <p:spPr>
          <a:xfrm>
            <a:off x="282607" y="1329316"/>
            <a:ext cx="7568097" cy="1938992"/>
          </a:xfrm>
          <a:prstGeom prst="rect">
            <a:avLst/>
          </a:prstGeom>
        </p:spPr>
        <p:txBody>
          <a:bodyPr wrap="none">
            <a:spAutoFit/>
          </a:bodyPr>
          <a:lstStyle/>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What you need to know to understand boost::beast:</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2"/>
              </a:rPr>
              <a:t>Layered Network Model (ISO/OSI)</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3"/>
              </a:rPr>
              <a:t>ASIO</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latin typeface="Cascadia Code" panose="020B0609020000020004" pitchFamily="49" charset="0"/>
                <a:cs typeface="Cascadia Code" panose="020B0609020000020004" pitchFamily="49" charset="0"/>
                <a:hlinkClick r:id="rId4"/>
              </a:rPr>
              <a:t>Network Protocols</a:t>
            </a:r>
            <a:endParaRPr lang="en-US" sz="2000" b="1" dirty="0">
              <a:ln w="0"/>
              <a:solidFill>
                <a:schemeClr val="bg1"/>
              </a:solidFill>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16" name="Рисунок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6864" y="0"/>
            <a:ext cx="7195278" cy="7315200"/>
          </a:xfrm>
          <a:prstGeom prst="rect">
            <a:avLst/>
          </a:prstGeom>
        </p:spPr>
      </p:pic>
      <p:sp>
        <p:nvSpPr>
          <p:cNvPr id="3" name="Номер слайда 2"/>
          <p:cNvSpPr>
            <a:spLocks noGrp="1"/>
          </p:cNvSpPr>
          <p:nvPr>
            <p:ph type="sldNum" sz="quarter" idx="12"/>
          </p:nvPr>
        </p:nvSpPr>
        <p:spPr/>
        <p:txBody>
          <a:bodyPr/>
          <a:lstStyle/>
          <a:p>
            <a:fld id="{9F05448C-47A6-407F-9FDF-0EF96B96A918}" type="slidenum">
              <a:rPr lang="ru-RU" smtClean="0"/>
              <a:pPr/>
              <a:t>3</a:t>
            </a:fld>
            <a:endParaRPr lang="ru-RU" dirty="0"/>
          </a:p>
        </p:txBody>
      </p:sp>
    </p:spTree>
    <p:extLst>
      <p:ext uri="{BB962C8B-B14F-4D97-AF65-F5344CB8AC3E}">
        <p14:creationId xmlns:p14="http://schemas.microsoft.com/office/powerpoint/2010/main" val="38636511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30</a:t>
            </a:fld>
            <a:endParaRPr lang="ru-RU"/>
          </a:p>
        </p:txBody>
      </p:sp>
      <p:sp>
        <p:nvSpPr>
          <p:cNvPr id="5" name="Прямоугольник 4"/>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pic>
        <p:nvPicPr>
          <p:cNvPr id="6" name="Рисунок 5"/>
          <p:cNvPicPr>
            <a:picLocks noChangeAspect="1"/>
          </p:cNvPicPr>
          <p:nvPr/>
        </p:nvPicPr>
        <p:blipFill>
          <a:blip r:embed="rId2"/>
          <a:stretch>
            <a:fillRect/>
          </a:stretch>
        </p:blipFill>
        <p:spPr>
          <a:xfrm>
            <a:off x="742267" y="2618238"/>
            <a:ext cx="6658904" cy="3229426"/>
          </a:xfrm>
          <a:prstGeom prst="rect">
            <a:avLst/>
          </a:prstGeom>
        </p:spPr>
      </p:pic>
      <p:sp>
        <p:nvSpPr>
          <p:cNvPr id="8" name="Прямоугольник 7"/>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42267" y="1219702"/>
            <a:ext cx="9206366" cy="1200329"/>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do_read</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A method for reading queries.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Reading </a:t>
            </a:r>
            <a:r>
              <a:rPr lang="en-US" sz="1800" b="1" dirty="0">
                <a:solidFill>
                  <a:schemeClr val="bg1"/>
                </a:solidFill>
                <a:latin typeface="Cascadia Mono" panose="020B0609020000020004" pitchFamily="49" charset="0"/>
              </a:rPr>
              <a:t>is done via the </a:t>
            </a:r>
            <a:r>
              <a:rPr lang="en-US" sz="1800" b="1" dirty="0">
                <a:solidFill>
                  <a:srgbClr val="FFFF00"/>
                </a:solidFill>
                <a:latin typeface="Cascadia Mono" panose="020B0609020000020004" pitchFamily="49" charset="0"/>
              </a:rPr>
              <a:t>http::async_read</a:t>
            </a:r>
            <a:r>
              <a:rPr lang="en-US" sz="1800" b="1" dirty="0">
                <a:solidFill>
                  <a:schemeClr val="bg1"/>
                </a:solidFill>
                <a:latin typeface="Cascadia Mono" panose="020B0609020000020004" pitchFamily="49" charset="0"/>
              </a:rPr>
              <a:t>(_stream, _buffer, _</a:t>
            </a:r>
            <a:r>
              <a:rPr lang="en-US" sz="1800" b="1" dirty="0" err="1">
                <a:solidFill>
                  <a:schemeClr val="bg1"/>
                </a:solidFill>
                <a:latin typeface="Cascadia Mono" panose="020B0609020000020004" pitchFamily="49" charset="0"/>
              </a:rPr>
              <a:t>req</a:t>
            </a:r>
            <a:r>
              <a:rPr lang="en-US" sz="1800" b="1" dirty="0">
                <a:solidFill>
                  <a:schemeClr val="bg1"/>
                </a:solidFill>
                <a:latin typeface="Cascadia Mono" panose="020B0609020000020004" pitchFamily="49" charset="0"/>
              </a:rPr>
              <a: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beast</a:t>
            </a:r>
            <a:r>
              <a:rPr lang="en-US" sz="1800" b="1" dirty="0">
                <a:solidFill>
                  <a:schemeClr val="bg1"/>
                </a:solidFill>
                <a:latin typeface="Cascadia Mono" panose="020B0609020000020004" pitchFamily="49" charset="0"/>
              </a:rPr>
              <a:t>::</a:t>
            </a:r>
            <a:r>
              <a:rPr lang="en-US" sz="1800" b="1" dirty="0" err="1">
                <a:solidFill>
                  <a:srgbClr val="FFFF00"/>
                </a:solidFill>
                <a:latin typeface="Cascadia Mono" panose="020B0609020000020004" pitchFamily="49" charset="0"/>
              </a:rPr>
              <a:t>bind_front_handler</a:t>
            </a:r>
            <a:r>
              <a:rPr lang="en-US" sz="1800" b="1" dirty="0">
                <a:solidFill>
                  <a:schemeClr val="bg1"/>
                </a:solidFill>
                <a:latin typeface="Cascadia Mono" panose="020B0609020000020004" pitchFamily="49" charset="0"/>
              </a:rPr>
              <a:t>(&amp;</a:t>
            </a:r>
            <a:r>
              <a:rPr lang="en-US" sz="1800" b="1" dirty="0">
                <a:solidFill>
                  <a:srgbClr val="92D050"/>
                </a:solidFill>
                <a:latin typeface="Cascadia Mono" panose="020B0609020000020004" pitchFamily="49" charset="0"/>
              </a:rPr>
              <a:t>Session</a:t>
            </a:r>
            <a:r>
              <a:rPr lang="en-US" sz="1800" b="1" dirty="0">
                <a:solidFill>
                  <a:schemeClr val="bg1"/>
                </a:solidFill>
                <a:latin typeface="Cascadia Mono" panose="020B0609020000020004" pitchFamily="49" charset="0"/>
              </a:rPr>
              <a:t>::</a:t>
            </a:r>
            <a:r>
              <a:rPr lang="en-US" sz="1800" b="1" dirty="0" err="1">
                <a:solidFill>
                  <a:srgbClr val="FFFF00"/>
                </a:solidFill>
                <a:latin typeface="Cascadia Mono" panose="020B0609020000020004" pitchFamily="49" charset="0"/>
              </a:rPr>
              <a:t>on_read</a:t>
            </a:r>
            <a:r>
              <a:rPr lang="en-US" sz="1800" b="1" dirty="0">
                <a:solidFill>
                  <a:schemeClr val="bg2">
                    <a:lumMod val="10000"/>
                  </a:schemeClr>
                </a:solidFill>
                <a:latin typeface="Cascadia Mono" panose="020B0609020000020004" pitchFamily="49" charset="0"/>
              </a:rPr>
              <a:t>, </a:t>
            </a:r>
            <a:r>
              <a:rPr lang="en-US" sz="1800" b="1" dirty="0" err="1">
                <a:solidFill>
                  <a:srgbClr val="FFFF00"/>
                </a:solidFill>
                <a:latin typeface="Cascadia Mono" panose="020B0609020000020004" pitchFamily="49" charset="0"/>
              </a:rPr>
              <a:t>shared_from_this</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a:t>
            </a:r>
            <a:r>
              <a:rPr lang="en-US" sz="1800" b="1" dirty="0">
                <a:solidFill>
                  <a:srgbClr val="FFFF00"/>
                </a:solidFill>
                <a:latin typeface="Cascadia Mono" panose="020B0609020000020004" pitchFamily="49" charset="0"/>
              </a:rPr>
              <a:t> </a:t>
            </a:r>
            <a:endParaRPr lang="ru-RU" sz="1800" b="1" dirty="0" smtClean="0">
              <a:solidFill>
                <a:srgbClr val="FFFF00"/>
              </a:solidFill>
              <a:latin typeface="Cascadia Mono" panose="020B0609020000020004" pitchFamily="49" charset="0"/>
            </a:endParaRPr>
          </a:p>
          <a:p>
            <a:r>
              <a:rPr lang="en-US" sz="1800" b="1" dirty="0" smtClean="0">
                <a:solidFill>
                  <a:schemeClr val="bg1"/>
                </a:solidFill>
                <a:latin typeface="Cascadia Mono" panose="020B0609020000020004" pitchFamily="49" charset="0"/>
              </a:rPr>
              <a:t>method</a:t>
            </a:r>
            <a:r>
              <a:rPr lang="en-US" sz="1800" b="1" dirty="0">
                <a:solidFill>
                  <a:schemeClr val="bg1"/>
                </a:solidFill>
                <a:latin typeface="Cascadia Mono" panose="020B0609020000020004" pitchFamily="49" charset="0"/>
              </a:rPr>
              <a:t>, calling the subsequent </a:t>
            </a:r>
            <a:r>
              <a:rPr lang="en-US" sz="1800" b="1" dirty="0" err="1" smtClean="0">
                <a:solidFill>
                  <a:srgbClr val="FFFF00"/>
                </a:solidFill>
                <a:latin typeface="Cascadia Mono" panose="020B0609020000020004" pitchFamily="49" charset="0"/>
              </a:rPr>
              <a:t>on_read</a:t>
            </a:r>
            <a:r>
              <a:rPr lang="en-US" sz="1800" b="1" dirty="0" smtClean="0">
                <a:solidFill>
                  <a:srgbClr val="FFFF00"/>
                </a:solidFill>
                <a:latin typeface="Cascadia Mono" panose="020B0609020000020004" pitchFamily="49" charset="0"/>
              </a:rPr>
              <a:t>() </a:t>
            </a:r>
            <a:r>
              <a:rPr lang="en-US" sz="1800" b="1" dirty="0">
                <a:solidFill>
                  <a:schemeClr val="bg1"/>
                </a:solidFill>
                <a:latin typeface="Cascadia Mono" panose="020B0609020000020004" pitchFamily="49" charset="0"/>
              </a:rPr>
              <a:t>method after </a:t>
            </a:r>
            <a:r>
              <a:rPr lang="en-US" sz="1800" b="1" dirty="0" smtClean="0">
                <a:solidFill>
                  <a:schemeClr val="bg1"/>
                </a:solidFill>
                <a:latin typeface="Cascadia Mono" panose="020B0609020000020004" pitchFamily="49" charset="0"/>
              </a:rPr>
              <a:t>reading: </a:t>
            </a:r>
            <a:endParaRPr lang="ru-RU" sz="1800" b="1" dirty="0">
              <a:solidFill>
                <a:schemeClr val="bg1"/>
              </a:solidFill>
            </a:endParaRPr>
          </a:p>
        </p:txBody>
      </p:sp>
    </p:spTree>
    <p:extLst>
      <p:ext uri="{BB962C8B-B14F-4D97-AF65-F5344CB8AC3E}">
        <p14:creationId xmlns:p14="http://schemas.microsoft.com/office/powerpoint/2010/main" val="3339932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31</a:t>
            </a:fld>
            <a:endParaRPr lang="ru-RU"/>
          </a:p>
        </p:txBody>
      </p:sp>
      <p:pic>
        <p:nvPicPr>
          <p:cNvPr id="5" name="Рисунок 4"/>
          <p:cNvPicPr>
            <a:picLocks noChangeAspect="1"/>
          </p:cNvPicPr>
          <p:nvPr/>
        </p:nvPicPr>
        <p:blipFill>
          <a:blip r:embed="rId2"/>
          <a:stretch>
            <a:fillRect/>
          </a:stretch>
        </p:blipFill>
        <p:spPr>
          <a:xfrm>
            <a:off x="742267" y="2845295"/>
            <a:ext cx="5611008" cy="3124636"/>
          </a:xfrm>
          <a:prstGeom prst="rect">
            <a:avLst/>
          </a:prstGeom>
        </p:spPr>
      </p:pic>
      <p:sp>
        <p:nvSpPr>
          <p:cNvPr id="6" name="Прямоугольник 5"/>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7" name="Прямоугольник 6"/>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8" name="Прямоугольник 7"/>
          <p:cNvSpPr/>
          <p:nvPr/>
        </p:nvSpPr>
        <p:spPr>
          <a:xfrm>
            <a:off x="742267" y="1219702"/>
            <a:ext cx="9879628" cy="1477328"/>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on_read</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method that processes the read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Before </a:t>
            </a:r>
            <a:r>
              <a:rPr lang="en-US" sz="1800" b="1" dirty="0">
                <a:solidFill>
                  <a:schemeClr val="bg1"/>
                </a:solidFill>
                <a:latin typeface="Cascadia Mono" panose="020B0609020000020004" pitchFamily="49" charset="0"/>
              </a:rPr>
              <a:t>reading, a check is performed on the status of the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If </a:t>
            </a:r>
            <a:r>
              <a:rPr lang="en-US" sz="1800" b="1" dirty="0">
                <a:solidFill>
                  <a:schemeClr val="bg1"/>
                </a:solidFill>
                <a:latin typeface="Cascadia Mono" panose="020B0609020000020004" pitchFamily="49" charset="0"/>
              </a:rPr>
              <a:t>the check succeeds, the </a:t>
            </a:r>
            <a:r>
              <a:rPr lang="en-US" sz="1800" b="1" dirty="0" err="1">
                <a:solidFill>
                  <a:srgbClr val="FFFF00"/>
                </a:solidFill>
                <a:latin typeface="Cascadia Mono" panose="020B0609020000020004" pitchFamily="49" charset="0"/>
              </a:rPr>
              <a:t>handle_request</a:t>
            </a:r>
            <a:r>
              <a:rPr lang="en-US" sz="1800" b="1" dirty="0">
                <a:solidFill>
                  <a:srgbClr val="FFFF00"/>
                </a:solidFill>
                <a:latin typeface="Cascadia Mono" panose="020B0609020000020004" pitchFamily="49" charset="0"/>
              </a:rPr>
              <a:t>()</a:t>
            </a:r>
            <a:r>
              <a:rPr lang="en-US" sz="1800" b="1" dirty="0">
                <a:solidFill>
                  <a:schemeClr val="bg1"/>
                </a:solidFill>
                <a:latin typeface="Cascadia Mono" panose="020B0609020000020004" pitchFamily="49" charset="0"/>
              </a:rPr>
              <a:t> method handles the request,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checking </a:t>
            </a:r>
            <a:r>
              <a:rPr lang="en-US" sz="1800" b="1" dirty="0">
                <a:solidFill>
                  <a:schemeClr val="bg1"/>
                </a:solidFill>
                <a:latin typeface="Cascadia Mono" panose="020B0609020000020004" pitchFamily="49" charset="0"/>
              </a:rPr>
              <a:t>internally that the request is correct.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After </a:t>
            </a:r>
            <a:r>
              <a:rPr lang="en-US" sz="1800" b="1" dirty="0">
                <a:solidFill>
                  <a:schemeClr val="bg1"/>
                </a:solidFill>
                <a:latin typeface="Cascadia Mono" panose="020B0609020000020004" pitchFamily="49" charset="0"/>
              </a:rPr>
              <a:t>the check, it returns the result of the </a:t>
            </a:r>
            <a:r>
              <a:rPr lang="en-US" sz="1800" b="1" dirty="0" smtClean="0">
                <a:solidFill>
                  <a:schemeClr val="bg1"/>
                </a:solidFill>
                <a:latin typeface="Cascadia Mono" panose="020B0609020000020004" pitchFamily="49" charset="0"/>
              </a:rPr>
              <a:t>check: </a:t>
            </a:r>
            <a:endParaRPr lang="ru-RU" sz="1800" b="1" dirty="0">
              <a:solidFill>
                <a:schemeClr val="bg1"/>
              </a:solidFill>
            </a:endParaRPr>
          </a:p>
        </p:txBody>
      </p:sp>
    </p:spTree>
    <p:extLst>
      <p:ext uri="{BB962C8B-B14F-4D97-AF65-F5344CB8AC3E}">
        <p14:creationId xmlns:p14="http://schemas.microsoft.com/office/powerpoint/2010/main" val="4270491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32</a:t>
            </a:fld>
            <a:endParaRPr lang="ru-RU"/>
          </a:p>
        </p:txBody>
      </p:sp>
      <p:pic>
        <p:nvPicPr>
          <p:cNvPr id="5" name="Рисунок 4"/>
          <p:cNvPicPr>
            <a:picLocks noChangeAspect="1"/>
          </p:cNvPicPr>
          <p:nvPr/>
        </p:nvPicPr>
        <p:blipFill>
          <a:blip r:embed="rId2"/>
          <a:stretch>
            <a:fillRect/>
          </a:stretch>
        </p:blipFill>
        <p:spPr>
          <a:xfrm>
            <a:off x="742267" y="2373050"/>
            <a:ext cx="6373114" cy="4210638"/>
          </a:xfrm>
          <a:prstGeom prst="rect">
            <a:avLst/>
          </a:prstGeom>
        </p:spPr>
      </p:pic>
      <p:sp>
        <p:nvSpPr>
          <p:cNvPr id="6" name="Прямоугольник 5"/>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8" name="Прямоугольник 7"/>
          <p:cNvSpPr/>
          <p:nvPr/>
        </p:nvSpPr>
        <p:spPr>
          <a:xfrm>
            <a:off x="742267" y="1219702"/>
            <a:ext cx="9819567" cy="923330"/>
          </a:xfrm>
          <a:prstGeom prst="rect">
            <a:avLst/>
          </a:prstGeom>
        </p:spPr>
        <p:txBody>
          <a:bodyPr wrap="square">
            <a:spAutoFit/>
          </a:bodyPr>
          <a:lstStyle/>
          <a:p>
            <a:r>
              <a:rPr lang="en-US" sz="1800" b="1" dirty="0" err="1" smtClean="0">
                <a:solidFill>
                  <a:srgbClr val="FFFF00"/>
                </a:solidFill>
                <a:latin typeface="Cascadia Mono" panose="020B0609020000020004" pitchFamily="49" charset="0"/>
              </a:rPr>
              <a:t>on_write</a:t>
            </a:r>
            <a:r>
              <a:rPr lang="en-US" sz="1800" b="1" dirty="0" smtClean="0">
                <a:solidFill>
                  <a:srgbClr val="FFFF00"/>
                </a:solidFill>
                <a:latin typeface="Cascadia Mono" panose="020B0609020000020004" pitchFamily="49" charset="0"/>
              </a:rPr>
              <a:t>() </a:t>
            </a:r>
            <a:r>
              <a:rPr lang="en-US" sz="1800" b="1" dirty="0" smtClean="0">
                <a:solidFill>
                  <a:schemeClr val="bg1"/>
                </a:solidFill>
                <a:latin typeface="Cascadia Mono" panose="020B0609020000020004" pitchFamily="49" charset="0"/>
              </a:rPr>
              <a:t>method </a:t>
            </a:r>
            <a:r>
              <a:rPr lang="en-US" sz="1800" b="1" dirty="0">
                <a:solidFill>
                  <a:schemeClr val="bg1"/>
                </a:solidFill>
                <a:latin typeface="Cascadia Mono" panose="020B0609020000020004" pitchFamily="49" charset="0"/>
              </a:rPr>
              <a:t>- The method of reading queries. </a:t>
            </a:r>
            <a:endParaRPr lang="ru-RU" sz="1800" b="1" dirty="0" smtClean="0">
              <a:solidFill>
                <a:schemeClr val="bg1"/>
              </a:solidFill>
              <a:latin typeface="Cascadia Mono" panose="020B0609020000020004" pitchFamily="49" charset="0"/>
            </a:endParaRPr>
          </a:p>
          <a:p>
            <a:r>
              <a:rPr lang="en-US" sz="1800" b="1" dirty="0" smtClean="0">
                <a:solidFill>
                  <a:schemeClr val="bg1"/>
                </a:solidFill>
                <a:latin typeface="Cascadia Mono" panose="020B0609020000020004" pitchFamily="49" charset="0"/>
              </a:rPr>
              <a:t>Contains </a:t>
            </a:r>
            <a:r>
              <a:rPr lang="en-US" sz="1800" b="1" dirty="0">
                <a:solidFill>
                  <a:schemeClr val="bg1"/>
                </a:solidFill>
                <a:latin typeface="Cascadia Mono" panose="020B0609020000020004" pitchFamily="49" charset="0"/>
              </a:rPr>
              <a:t>internally a check on the state of the connection and badly processed </a:t>
            </a:r>
            <a:r>
              <a:rPr lang="en-US" sz="1800" b="1" dirty="0" smtClean="0">
                <a:solidFill>
                  <a:schemeClr val="bg1"/>
                </a:solidFill>
                <a:latin typeface="Cascadia Mono" panose="020B0609020000020004" pitchFamily="49" charset="0"/>
              </a:rPr>
              <a:t>request. After </a:t>
            </a:r>
            <a:r>
              <a:rPr lang="en-US" sz="1800" b="1" dirty="0">
                <a:solidFill>
                  <a:schemeClr val="bg1"/>
                </a:solidFill>
                <a:latin typeface="Cascadia Mono" panose="020B0609020000020004" pitchFamily="49" charset="0"/>
              </a:rPr>
              <a:t>writing it reads the next </a:t>
            </a:r>
            <a:r>
              <a:rPr lang="en-US" sz="1800" b="1" dirty="0" smtClean="0">
                <a:solidFill>
                  <a:schemeClr val="bg1"/>
                </a:solidFill>
                <a:latin typeface="Cascadia Mono" panose="020B0609020000020004" pitchFamily="49" charset="0"/>
              </a:rPr>
              <a:t>request: </a:t>
            </a:r>
            <a:endParaRPr lang="ru-RU" sz="1800" b="1" dirty="0">
              <a:solidFill>
                <a:schemeClr val="bg1"/>
              </a:solidFill>
            </a:endParaRPr>
          </a:p>
        </p:txBody>
      </p:sp>
    </p:spTree>
    <p:extLst>
      <p:ext uri="{BB962C8B-B14F-4D97-AF65-F5344CB8AC3E}">
        <p14:creationId xmlns:p14="http://schemas.microsoft.com/office/powerpoint/2010/main" val="1331154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33</a:t>
            </a:fld>
            <a:endParaRPr lang="ru-RU"/>
          </a:p>
        </p:txBody>
      </p:sp>
      <p:pic>
        <p:nvPicPr>
          <p:cNvPr id="5" name="Рисунок 4"/>
          <p:cNvPicPr>
            <a:picLocks noChangeAspect="1"/>
          </p:cNvPicPr>
          <p:nvPr/>
        </p:nvPicPr>
        <p:blipFill>
          <a:blip r:embed="rId2"/>
          <a:stretch>
            <a:fillRect/>
          </a:stretch>
        </p:blipFill>
        <p:spPr>
          <a:xfrm>
            <a:off x="742267" y="1622177"/>
            <a:ext cx="5239481" cy="2057687"/>
          </a:xfrm>
          <a:prstGeom prst="rect">
            <a:avLst/>
          </a:prstGeom>
        </p:spPr>
      </p:pic>
      <p:sp>
        <p:nvSpPr>
          <p:cNvPr id="6" name="Прямоугольник 5"/>
          <p:cNvSpPr/>
          <p:nvPr/>
        </p:nvSpPr>
        <p:spPr>
          <a:xfrm>
            <a:off x="742267" y="450261"/>
            <a:ext cx="142859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Session</a:t>
            </a:r>
          </a:p>
        </p:txBody>
      </p:sp>
      <p:sp>
        <p:nvSpPr>
          <p:cNvPr id="7" name="Прямоугольник 6"/>
          <p:cNvSpPr/>
          <p:nvPr/>
        </p:nvSpPr>
        <p:spPr>
          <a:xfrm>
            <a:off x="5592615" y="6986163"/>
            <a:ext cx="6502400" cy="230832"/>
          </a:xfrm>
          <a:prstGeom prst="rect">
            <a:avLst/>
          </a:prstGeom>
        </p:spPr>
        <p:txBody>
          <a:bodyPr>
            <a:spAutoFit/>
          </a:bodyPr>
          <a:lstStyle/>
          <a:p>
            <a:r>
              <a:rPr lang="en-US" sz="900" dirty="0" smtClean="0">
                <a:solidFill>
                  <a:schemeClr val="tx1">
                    <a:lumMod val="65000"/>
                    <a:lumOff val="35000"/>
                  </a:schemeClr>
                </a:solidFill>
                <a:latin typeface="Cascadia Code" panose="020B0609020000020004" pitchFamily="49" charset="0"/>
                <a:cs typeface="Cascadia Code" panose="020B0609020000020004" pitchFamily="49" charset="0"/>
                <a:hlinkClick r:id="rId3"/>
              </a:rPr>
              <a:t>https://github.com/memorisecodead/BeastExample/blob/main/Examples/HTTPServer/Session.hpp</a:t>
            </a:r>
            <a:endParaRPr lang="ru-RU" sz="900" dirty="0">
              <a:solidFill>
                <a:schemeClr val="tx1">
                  <a:lumMod val="65000"/>
                  <a:lumOff val="35000"/>
                </a:schemeClr>
              </a:solidFill>
              <a:latin typeface="Cascadia Code" panose="020B0609020000020004" pitchFamily="49" charset="0"/>
              <a:cs typeface="Cascadia Code" panose="020B0609020000020004" pitchFamily="49" charset="0"/>
            </a:endParaRPr>
          </a:p>
        </p:txBody>
      </p:sp>
      <p:sp>
        <p:nvSpPr>
          <p:cNvPr id="9" name="Прямоугольник 8"/>
          <p:cNvSpPr/>
          <p:nvPr/>
        </p:nvSpPr>
        <p:spPr>
          <a:xfrm>
            <a:off x="742267" y="1219702"/>
            <a:ext cx="9475671" cy="369332"/>
          </a:xfrm>
          <a:prstGeom prst="rect">
            <a:avLst/>
          </a:prstGeom>
        </p:spPr>
        <p:txBody>
          <a:bodyPr wrap="none">
            <a:spAutoFit/>
          </a:bodyPr>
          <a:lstStyle/>
          <a:p>
            <a:r>
              <a:rPr lang="en-US" sz="1800" b="1" dirty="0" err="1" smtClean="0">
                <a:solidFill>
                  <a:srgbClr val="FFFF00"/>
                </a:solidFill>
                <a:latin typeface="Cascadia Mono" panose="020B0609020000020004" pitchFamily="49" charset="0"/>
              </a:rPr>
              <a:t>do_close</a:t>
            </a:r>
            <a:r>
              <a:rPr lang="en-US" sz="1800" b="1" dirty="0" smtClean="0">
                <a:solidFill>
                  <a:srgbClr val="FFFF00"/>
                </a:solidFill>
                <a:latin typeface="Cascadia Mono" panose="020B0609020000020004" pitchFamily="49" charset="0"/>
              </a:rPr>
              <a:t>()</a:t>
            </a:r>
            <a:r>
              <a:rPr lang="en-US" sz="1800" b="1" dirty="0" smtClean="0">
                <a:solidFill>
                  <a:schemeClr val="bg1"/>
                </a:solidFill>
                <a:latin typeface="Cascadia Mono" panose="020B0609020000020004" pitchFamily="49" charset="0"/>
              </a:rPr>
              <a:t> method </a:t>
            </a:r>
            <a:r>
              <a:rPr lang="en-US" sz="1800" b="1" dirty="0">
                <a:solidFill>
                  <a:schemeClr val="bg1"/>
                </a:solidFill>
                <a:latin typeface="Cascadia Mono" panose="020B0609020000020004" pitchFamily="49" charset="0"/>
              </a:rPr>
              <a:t>- TCP connection disconnect signal sending method: </a:t>
            </a:r>
            <a:endParaRPr lang="ru-RU" sz="1800" b="1" dirty="0">
              <a:solidFill>
                <a:schemeClr val="bg1"/>
              </a:solidFill>
            </a:endParaRPr>
          </a:p>
        </p:txBody>
      </p:sp>
      <p:sp>
        <p:nvSpPr>
          <p:cNvPr id="10" name="Прямоугольник 9"/>
          <p:cNvSpPr/>
          <p:nvPr/>
        </p:nvSpPr>
        <p:spPr>
          <a:xfrm>
            <a:off x="742267" y="3925836"/>
            <a:ext cx="6502400" cy="1200329"/>
          </a:xfrm>
          <a:prstGeom prst="rect">
            <a:avLst/>
          </a:prstGeom>
        </p:spPr>
        <p:txBody>
          <a:bodyPr>
            <a:spAutoFit/>
          </a:bodyPr>
          <a:lstStyle/>
          <a:p>
            <a:r>
              <a:rPr lang="ru-RU" sz="1800" b="1" dirty="0" err="1">
                <a:solidFill>
                  <a:srgbClr val="92D050"/>
                </a:solidFill>
                <a:latin typeface="Cascadia Code" panose="020B0609020000020004" pitchFamily="49" charset="0"/>
                <a:cs typeface="Cascadia Code" panose="020B0609020000020004" pitchFamily="49" charset="0"/>
              </a:rPr>
              <a:t>tcp_stream</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calls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FFFF00"/>
                </a:solidFill>
                <a:latin typeface="Cascadia Code" panose="020B0609020000020004" pitchFamily="49" charset="0"/>
                <a:cs typeface="Cascadia Code" panose="020B0609020000020004" pitchFamily="49" charset="0"/>
              </a:rPr>
              <a:t>socket</a:t>
            </a:r>
            <a:r>
              <a:rPr lang="ru-RU" sz="1800" b="1" dirty="0">
                <a:solidFill>
                  <a:srgbClr val="FFFF0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The </a:t>
            </a:r>
            <a:r>
              <a:rPr lang="ru-RU" sz="1800" b="1" dirty="0" err="1">
                <a:solidFill>
                  <a:srgbClr val="FFFF00"/>
                </a:solidFill>
                <a:latin typeface="Cascadia Code" panose="020B0609020000020004" pitchFamily="49" charset="0"/>
                <a:cs typeface="Cascadia Code" panose="020B0609020000020004" pitchFamily="49" charset="0"/>
              </a:rPr>
              <a:t>socket</a:t>
            </a:r>
            <a:r>
              <a:rPr lang="ru-RU" sz="1800" b="1" dirty="0">
                <a:solidFill>
                  <a:srgbClr val="FFFF0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calls</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the</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shutdown</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method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taking</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enum</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tcp</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socket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FFFF00"/>
                </a:solidFill>
                <a:latin typeface="Cascadia Code" panose="020B0609020000020004" pitchFamily="49" charset="0"/>
                <a:cs typeface="Cascadia Code" panose="020B0609020000020004" pitchFamily="49" charset="0"/>
              </a:rPr>
              <a:t>shutdown_send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and</a:t>
            </a:r>
            <a:r>
              <a:rPr lang="ru-RU" sz="1800" b="1" dirty="0">
                <a:solidFill>
                  <a:schemeClr val="bg1"/>
                </a:solidFill>
                <a:latin typeface="Cascadia Code" panose="020B0609020000020004" pitchFamily="49" charset="0"/>
                <a:cs typeface="Cascadia Code" panose="020B0609020000020004" pitchFamily="49" charset="0"/>
              </a:rPr>
              <a:t> </a:t>
            </a:r>
            <a:r>
              <a:rPr lang="ru-RU" sz="1800" b="1" dirty="0" err="1">
                <a:solidFill>
                  <a:srgbClr val="92D050"/>
                </a:solidFill>
                <a:latin typeface="Cascadia Code" panose="020B0609020000020004" pitchFamily="49" charset="0"/>
                <a:cs typeface="Cascadia Code" panose="020B0609020000020004" pitchFamily="49" charset="0"/>
              </a:rPr>
              <a:t>beast</a:t>
            </a:r>
            <a:r>
              <a:rPr lang="ru-RU" sz="1800" b="1" dirty="0">
                <a:solidFill>
                  <a:srgbClr val="92D050"/>
                </a:solidFill>
                <a:latin typeface="Cascadia Code" panose="020B0609020000020004" pitchFamily="49" charset="0"/>
                <a:cs typeface="Cascadia Code" panose="020B0609020000020004" pitchFamily="49" charset="0"/>
              </a:rPr>
              <a:t>::</a:t>
            </a:r>
            <a:r>
              <a:rPr lang="ru-RU" sz="1800" b="1" dirty="0" err="1">
                <a:solidFill>
                  <a:srgbClr val="92D050"/>
                </a:solidFill>
                <a:latin typeface="Cascadia Code" panose="020B0609020000020004" pitchFamily="49" charset="0"/>
                <a:cs typeface="Cascadia Code" panose="020B0609020000020004" pitchFamily="49" charset="0"/>
              </a:rPr>
              <a:t>error_code</a:t>
            </a:r>
            <a:r>
              <a:rPr lang="ru-RU" sz="1800" b="1" dirty="0">
                <a:solidFill>
                  <a:srgbClr val="92D050"/>
                </a:solidFill>
                <a:latin typeface="Cascadia Code" panose="020B0609020000020004" pitchFamily="49" charset="0"/>
                <a:cs typeface="Cascadia Code" panose="020B0609020000020004" pitchFamily="49" charset="0"/>
              </a:rPr>
              <a:t> </a:t>
            </a:r>
            <a:r>
              <a:rPr lang="ru-RU" sz="1800" b="1" dirty="0" err="1">
                <a:solidFill>
                  <a:schemeClr val="bg1"/>
                </a:solidFill>
                <a:latin typeface="Cascadia Code" panose="020B0609020000020004" pitchFamily="49" charset="0"/>
                <a:cs typeface="Cascadia Code" panose="020B0609020000020004" pitchFamily="49" charset="0"/>
              </a:rPr>
              <a:t>ec</a:t>
            </a:r>
            <a:r>
              <a:rPr lang="ru-RU" sz="1800" b="1" dirty="0">
                <a:solidFill>
                  <a:schemeClr val="bg1"/>
                </a:solidFill>
                <a:latin typeface="Cascadia Code" panose="020B0609020000020004" pitchFamily="49" charset="0"/>
                <a:cs typeface="Cascadia Code" panose="020B0609020000020004" pitchFamily="49" charset="0"/>
              </a:rPr>
              <a:t>.</a:t>
            </a:r>
          </a:p>
        </p:txBody>
      </p:sp>
    </p:spTree>
    <p:extLst>
      <p:ext uri="{BB962C8B-B14F-4D97-AF65-F5344CB8AC3E}">
        <p14:creationId xmlns:p14="http://schemas.microsoft.com/office/powerpoint/2010/main" val="17356623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Обои эсдес - 62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849"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563839" y="3006093"/>
            <a:ext cx="2441694" cy="978601"/>
          </a:xfrm>
          <a:prstGeom prst="rect">
            <a:avLst/>
          </a:prstGeom>
          <a:effectLst>
            <a:outerShdw blurRad="50800" dist="38100" algn="l"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CONCLUSION</a:t>
            </a:r>
          </a:p>
        </p:txBody>
      </p:sp>
      <p:sp>
        <p:nvSpPr>
          <p:cNvPr id="3" name="Номер слайда 2"/>
          <p:cNvSpPr>
            <a:spLocks noGrp="1"/>
          </p:cNvSpPr>
          <p:nvPr>
            <p:ph type="sldNum" sz="quarter" idx="12"/>
          </p:nvPr>
        </p:nvSpPr>
        <p:spPr/>
        <p:txBody>
          <a:bodyPr/>
          <a:lstStyle/>
          <a:p>
            <a:fld id="{9F05448C-47A6-407F-9FDF-0EF96B96A918}" type="slidenum">
              <a:rPr lang="ru-RU" smtClean="0"/>
              <a:t>34</a:t>
            </a:fld>
            <a:endParaRPr lang="ru-RU"/>
          </a:p>
        </p:txBody>
      </p:sp>
    </p:spTree>
    <p:extLst>
      <p:ext uri="{BB962C8B-B14F-4D97-AF65-F5344CB8AC3E}">
        <p14:creationId xmlns:p14="http://schemas.microsoft.com/office/powerpoint/2010/main" val="27568711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Прямоугольник 3"/>
          <p:cNvSpPr/>
          <p:nvPr/>
        </p:nvSpPr>
        <p:spPr>
          <a:xfrm>
            <a:off x="5077989" y="1254088"/>
            <a:ext cx="1863011" cy="769441"/>
          </a:xfrm>
          <a:prstGeom prst="rect">
            <a:avLst/>
          </a:prstGeom>
          <a:effectLst>
            <a:outerShdw blurRad="50800" dist="38100" algn="l" rotWithShape="0">
              <a:prstClr val="black">
                <a:alpha val="40000"/>
              </a:prstClr>
            </a:outerShdw>
          </a:effectLst>
        </p:spPr>
        <p:txBody>
          <a:bodyPr wrap="none">
            <a:spAutoFit/>
          </a:bodyPr>
          <a:lstStyle/>
          <a:p>
            <a:pPr algn="ctr"/>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REFERENCES</a:t>
            </a:r>
          </a:p>
        </p:txBody>
      </p:sp>
      <p:pic>
        <p:nvPicPr>
          <p:cNvPr id="6" name="Picture 2" descr="https://camo.githubusercontent.com/51a293ccb96358c3df8229f7cd018d6c7f178106f016e5df4fa1cf1dfa97ed1d/68747470733a2f2f692e6962622e636f2f734338574a51732f6c6f676f322e706e6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1759" y="3917607"/>
            <a:ext cx="1441890" cy="22907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itHub - boostorg/beast: HTTP and WebSocket built on Boost.Asio in C++11">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44551" y="5491207"/>
            <a:ext cx="2529886" cy="2299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Logo - Free social media icons">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76523" y="4367386"/>
            <a:ext cx="865948" cy="865948"/>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48736" y="1699320"/>
            <a:ext cx="2107936" cy="2107936"/>
          </a:xfrm>
          <a:prstGeom prst="rect">
            <a:avLst/>
          </a:prstGeom>
        </p:spPr>
      </p:pic>
      <p:sp>
        <p:nvSpPr>
          <p:cNvPr id="5" name="Номер слайда 4"/>
          <p:cNvSpPr>
            <a:spLocks noGrp="1"/>
          </p:cNvSpPr>
          <p:nvPr>
            <p:ph type="sldNum" sz="quarter" idx="12"/>
          </p:nvPr>
        </p:nvSpPr>
        <p:spPr/>
        <p:txBody>
          <a:bodyPr/>
          <a:lstStyle/>
          <a:p>
            <a:fld id="{9F05448C-47A6-407F-9FDF-0EF96B96A918}" type="slidenum">
              <a:rPr lang="ru-RU" smtClean="0"/>
              <a:t>35</a:t>
            </a:fld>
            <a:endParaRPr lang="ru-RU"/>
          </a:p>
        </p:txBody>
      </p:sp>
    </p:spTree>
    <p:extLst>
      <p:ext uri="{BB962C8B-B14F-4D97-AF65-F5344CB8AC3E}">
        <p14:creationId xmlns:p14="http://schemas.microsoft.com/office/powerpoint/2010/main" val="1247172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6" name="Прямоугольник 5"/>
          <p:cNvSpPr/>
          <p:nvPr/>
        </p:nvSpPr>
        <p:spPr>
          <a:xfrm>
            <a:off x="1588644" y="6087176"/>
            <a:ext cx="4152099"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 Internet Protocol Stack Model</a:t>
            </a:r>
          </a:p>
        </p:txBody>
      </p:sp>
      <p:sp>
        <p:nvSpPr>
          <p:cNvPr id="7" name="Прямоугольник 6"/>
          <p:cNvSpPr/>
          <p:nvPr/>
        </p:nvSpPr>
        <p:spPr>
          <a:xfrm>
            <a:off x="6737218" y="6059784"/>
            <a:ext cx="3911648" cy="338554"/>
          </a:xfrm>
          <a:prstGeom prst="rect">
            <a:avLst/>
          </a:prstGeom>
        </p:spPr>
        <p:txBody>
          <a:bodyPr wrap="none">
            <a:spAutoFit/>
          </a:bodyPr>
          <a:lstStyle/>
          <a:p>
            <a:r>
              <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Layered Network Model (ISO/OSI)</a:t>
            </a:r>
          </a:p>
        </p:txBody>
      </p:sp>
      <p:sp>
        <p:nvSpPr>
          <p:cNvPr id="3" name="Номер слайда 2"/>
          <p:cNvSpPr>
            <a:spLocks noGrp="1"/>
          </p:cNvSpPr>
          <p:nvPr>
            <p:ph type="sldNum" sz="quarter" idx="12"/>
          </p:nvPr>
        </p:nvSpPr>
        <p:spPr/>
        <p:txBody>
          <a:bodyPr/>
          <a:lstStyle/>
          <a:p>
            <a:fld id="{9F05448C-47A6-407F-9FDF-0EF96B96A918}" type="slidenum">
              <a:rPr lang="ru-RU" smtClean="0"/>
              <a:t>4</a:t>
            </a:fld>
            <a:endParaRPr lang="ru-RU"/>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3112" y="934544"/>
            <a:ext cx="4179860" cy="4918302"/>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337" y="985908"/>
            <a:ext cx="4329988" cy="4918302"/>
          </a:xfrm>
          <a:prstGeom prst="rect">
            <a:avLst/>
          </a:prstGeom>
        </p:spPr>
      </p:pic>
    </p:spTree>
    <p:extLst>
      <p:ext uri="{BB962C8B-B14F-4D97-AF65-F5344CB8AC3E}">
        <p14:creationId xmlns:p14="http://schemas.microsoft.com/office/powerpoint/2010/main" val="162129507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5</a:t>
            </a:fld>
            <a:endParaRPr lang="ru-RU"/>
          </a:p>
        </p:txBody>
      </p:sp>
      <p:sp>
        <p:nvSpPr>
          <p:cNvPr id="8" name="Прямоугольник 7"/>
          <p:cNvSpPr/>
          <p:nvPr/>
        </p:nvSpPr>
        <p:spPr>
          <a:xfrm>
            <a:off x="5586513" y="6414411"/>
            <a:ext cx="1386918"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ASIO Model</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3" name="Рисунок 2"/>
          <p:cNvPicPr>
            <a:picLocks noChangeAspect="1"/>
          </p:cNvPicPr>
          <p:nvPr/>
        </p:nvPicPr>
        <p:blipFill rotWithShape="1">
          <a:blip r:embed="rId2">
            <a:extLst>
              <a:ext uri="{28A0092B-C50C-407E-A947-70E740481C1C}">
                <a14:useLocalDpi xmlns:a14="http://schemas.microsoft.com/office/drawing/2010/main" val="0"/>
              </a:ext>
            </a:extLst>
          </a:blip>
          <a:srcRect l="10891" r="4821"/>
          <a:stretch/>
        </p:blipFill>
        <p:spPr>
          <a:xfrm>
            <a:off x="852754" y="1061143"/>
            <a:ext cx="10315255" cy="4809243"/>
          </a:xfrm>
          <a:prstGeom prst="rect">
            <a:avLst/>
          </a:prstGeom>
        </p:spPr>
      </p:pic>
    </p:spTree>
    <p:extLst>
      <p:ext uri="{BB962C8B-B14F-4D97-AF65-F5344CB8AC3E}">
        <p14:creationId xmlns:p14="http://schemas.microsoft.com/office/powerpoint/2010/main" val="124107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9" name="Рисунок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40440"/>
            <a:ext cx="14435191" cy="6874760"/>
          </a:xfrm>
          <a:prstGeom prst="rect">
            <a:avLst/>
          </a:prstGeom>
        </p:spPr>
      </p:pic>
      <p:sp>
        <p:nvSpPr>
          <p:cNvPr id="4" name="Прямоугольник 3"/>
          <p:cNvSpPr/>
          <p:nvPr/>
        </p:nvSpPr>
        <p:spPr>
          <a:xfrm>
            <a:off x="4363087" y="2994730"/>
            <a:ext cx="3525804" cy="978601"/>
          </a:xfrm>
          <a:prstGeom prst="rect">
            <a:avLst/>
          </a:prstGeom>
          <a:effectLst>
            <a:outerShdw blurRad="50800" dist="38100" algn="l" rotWithShape="0">
              <a:prstClr val="black">
                <a:alpha val="40000"/>
              </a:prstClr>
            </a:outerShdw>
          </a:effectLst>
        </p:spPr>
        <p:txBody>
          <a:bodyPr wrap="squar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FOR WHAT?</a:t>
            </a:r>
          </a:p>
        </p:txBody>
      </p:sp>
      <p:sp>
        <p:nvSpPr>
          <p:cNvPr id="3" name="Номер слайда 2"/>
          <p:cNvSpPr>
            <a:spLocks noGrp="1"/>
          </p:cNvSpPr>
          <p:nvPr>
            <p:ph type="sldNum" sz="quarter" idx="12"/>
          </p:nvPr>
        </p:nvSpPr>
        <p:spPr/>
        <p:txBody>
          <a:bodyPr/>
          <a:lstStyle/>
          <a:p>
            <a:fld id="{9F05448C-47A6-407F-9FDF-0EF96B96A918}" type="slidenum">
              <a:rPr lang="ru-RU" smtClean="0"/>
              <a:t>6</a:t>
            </a:fld>
            <a:endParaRPr lang="ru-RU"/>
          </a:p>
        </p:txBody>
      </p:sp>
    </p:spTree>
    <p:extLst>
      <p:ext uri="{BB962C8B-B14F-4D97-AF65-F5344CB8AC3E}">
        <p14:creationId xmlns:p14="http://schemas.microsoft.com/office/powerpoint/2010/main" val="38965306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4" name="Picture 8" descr="Эсдес обои на телефон - 55 фот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405" y="0"/>
            <a:ext cx="13000952" cy="7315200"/>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4643716" y="2895674"/>
            <a:ext cx="2088713" cy="978601"/>
          </a:xfrm>
          <a:prstGeom prst="rect">
            <a:avLst/>
          </a:prstGeom>
          <a:effectLst>
            <a:outerShdw blurRad="50800" dist="38100" dir="5400000" algn="t" rotWithShape="0">
              <a:prstClr val="black">
                <a:alpha val="40000"/>
              </a:prstClr>
            </a:outerShdw>
          </a:effectLst>
        </p:spPr>
        <p:txBody>
          <a:bodyPr wrap="none">
            <a:spAutoFit/>
          </a:bodyPr>
          <a:lstStyle/>
          <a:p>
            <a:pPr algn="ctr"/>
            <a:r>
              <a:rPr lang="en-US" sz="5759"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JG REBOOT</a:t>
            </a:r>
          </a:p>
        </p:txBody>
      </p:sp>
      <p:sp>
        <p:nvSpPr>
          <p:cNvPr id="5" name="AutoShape 2" descr="Эсдэт картинка #52567 - Скачать обои Эсдес из Akame Ga Kill - скачать"/>
          <p:cNvSpPr>
            <a:spLocks noChangeAspect="1" noChangeArrowheads="1"/>
          </p:cNvSpPr>
          <p:nvPr/>
        </p:nvSpPr>
        <p:spPr bwMode="auto">
          <a:xfrm>
            <a:off x="1750061" y="798837"/>
            <a:ext cx="243840" cy="2438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6" name="AutoShape 4" descr="Эсдэт картинка #52567 - Скачать обои Эсдес из Akame Ga Kill - скачать"/>
          <p:cNvSpPr>
            <a:spLocks noChangeAspect="1" noChangeArrowheads="1"/>
          </p:cNvSpPr>
          <p:nvPr/>
        </p:nvSpPr>
        <p:spPr bwMode="auto">
          <a:xfrm>
            <a:off x="1871986" y="920749"/>
            <a:ext cx="4191049" cy="41910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3152" tIns="36576" rIns="73152" bIns="36576" numCol="1" anchor="t" anchorCtr="0" compatLnSpc="1">
            <a:prstTxWarp prst="textNoShape">
              <a:avLst/>
            </a:prstTxWarp>
          </a:bodyPr>
          <a:lstStyle/>
          <a:p>
            <a:endParaRPr lang="ru-RU" sz="1440"/>
          </a:p>
        </p:txBody>
      </p:sp>
      <p:sp>
        <p:nvSpPr>
          <p:cNvPr id="3" name="Номер слайда 2"/>
          <p:cNvSpPr>
            <a:spLocks noGrp="1"/>
          </p:cNvSpPr>
          <p:nvPr>
            <p:ph type="sldNum" sz="quarter" idx="12"/>
          </p:nvPr>
        </p:nvSpPr>
        <p:spPr/>
        <p:txBody>
          <a:bodyPr/>
          <a:lstStyle/>
          <a:p>
            <a:fld id="{9F05448C-47A6-407F-9FDF-0EF96B96A918}" type="slidenum">
              <a:rPr lang="ru-RU" smtClean="0"/>
              <a:t>7</a:t>
            </a:fld>
            <a:endParaRPr lang="ru-RU"/>
          </a:p>
        </p:txBody>
      </p:sp>
    </p:spTree>
    <p:extLst>
      <p:ext uri="{BB962C8B-B14F-4D97-AF65-F5344CB8AC3E}">
        <p14:creationId xmlns:p14="http://schemas.microsoft.com/office/powerpoint/2010/main" val="23950930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5" name="Прямоугольник 4"/>
          <p:cNvSpPr/>
          <p:nvPr/>
        </p:nvSpPr>
        <p:spPr>
          <a:xfrm>
            <a:off x="386571" y="368225"/>
            <a:ext cx="2501006" cy="769441"/>
          </a:xfrm>
          <a:prstGeom prst="rect">
            <a:avLst/>
          </a:prstGeom>
          <a:effectLst>
            <a:outerShdw blurRad="50800" dist="38100" algn="l" rotWithShape="0">
              <a:prstClr val="black">
                <a:alpha val="40000"/>
              </a:prstClr>
            </a:outerShdw>
          </a:effectLst>
        </p:spPr>
        <p:txBody>
          <a:bodyPr wrap="none">
            <a:spAutoFit/>
          </a:bodyPr>
          <a:lstStyle/>
          <a:p>
            <a:r>
              <a:rPr lang="en-US" sz="4400" dirty="0">
                <a:ln w="0"/>
                <a:solidFill>
                  <a:schemeClr val="bg1"/>
                </a:solidFill>
                <a:effectLst>
                  <a:outerShdw blurRad="38100" dist="19050" dir="2700000" algn="tl" rotWithShape="0">
                    <a:schemeClr val="dk1">
                      <a:alpha val="40000"/>
                    </a:schemeClr>
                  </a:outerShdw>
                </a:effectLst>
                <a:latin typeface="Street Threat" panose="02000500000000000000" pitchFamily="2" charset="0"/>
              </a:rPr>
              <a:t>HTTP PROTOCOLS</a:t>
            </a:r>
          </a:p>
        </p:txBody>
      </p:sp>
      <p:sp>
        <p:nvSpPr>
          <p:cNvPr id="3" name="Прямоугольник 2"/>
          <p:cNvSpPr/>
          <p:nvPr/>
        </p:nvSpPr>
        <p:spPr>
          <a:xfrm>
            <a:off x="386571" y="1008357"/>
            <a:ext cx="10581743" cy="3477875"/>
          </a:xfrm>
          <a:prstGeom prst="rect">
            <a:avLst/>
          </a:prstGeom>
        </p:spPr>
        <p:txBody>
          <a:bodyPr wrap="none">
            <a:spAutoFit/>
          </a:bodyPr>
          <a:lstStyle/>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HyperText</a:t>
            </a: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Transfer </a:t>
            </a:r>
            <a:r>
              <a:rPr lang="en-US"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 is</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application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layer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protocol</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used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to</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ru-RU" sz="2000" b="1" dirty="0" err="1"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transfer</a:t>
            </a:r>
            <a:r>
              <a:rPr lang="ru-RU" sz="20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data</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between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client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and</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server</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on</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 </a:t>
            </a:r>
            <a:r>
              <a:rPr lang="ru-RU" sz="2000" b="1" dirty="0" err="1">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Internet</a:t>
            </a:r>
            <a:r>
              <a:rPr lang="ru-RU"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a:t>
            </a:r>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There are several versions of the HTTP protocol:</a:t>
            </a:r>
          </a:p>
          <a:p>
            <a:endPar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HTTP/0.9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HTTP/1.0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HTTP/1.1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HTTP/2 </a:t>
            </a:r>
          </a:p>
          <a:p>
            <a:pPr marL="228593" indent="-228593">
              <a:buFont typeface="Arial" panose="020B0604020202020204" pitchFamily="34" charset="0"/>
              <a:buChar char="•"/>
            </a:pPr>
            <a:r>
              <a:rPr lang="en-US" sz="20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HTTP/3</a:t>
            </a:r>
          </a:p>
        </p:txBody>
      </p:sp>
      <p:sp>
        <p:nvSpPr>
          <p:cNvPr id="4" name="Прямоугольник 3"/>
          <p:cNvSpPr/>
          <p:nvPr/>
        </p:nvSpPr>
        <p:spPr>
          <a:xfrm>
            <a:off x="4064000" y="3399074"/>
            <a:ext cx="4876800" cy="313932"/>
          </a:xfrm>
          <a:prstGeom prst="rect">
            <a:avLst/>
          </a:prstGeom>
        </p:spPr>
        <p:txBody>
          <a:bodyPr>
            <a:spAutoFit/>
          </a:bodyPr>
          <a:lstStyle/>
          <a:p>
            <a:endParaRPr lang="ru-RU" sz="1440" dirty="0"/>
          </a:p>
        </p:txBody>
      </p:sp>
      <p:sp>
        <p:nvSpPr>
          <p:cNvPr id="6" name="Номер слайда 5"/>
          <p:cNvSpPr>
            <a:spLocks noGrp="1"/>
          </p:cNvSpPr>
          <p:nvPr>
            <p:ph type="sldNum" sz="quarter" idx="12"/>
          </p:nvPr>
        </p:nvSpPr>
        <p:spPr/>
        <p:txBody>
          <a:bodyPr/>
          <a:lstStyle/>
          <a:p>
            <a:fld id="{9F05448C-47A6-407F-9FDF-0EF96B96A918}" type="slidenum">
              <a:rPr lang="ru-RU" smtClean="0"/>
              <a:pPr/>
              <a:t>8</a:t>
            </a:fld>
            <a:endParaRPr lang="ru-RU" dirty="0"/>
          </a:p>
        </p:txBody>
      </p:sp>
      <p:pic>
        <p:nvPicPr>
          <p:cNvPr id="7" name="Рисунок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2705" y="2434974"/>
            <a:ext cx="9592991" cy="5723075"/>
          </a:xfrm>
          <a:prstGeom prst="rect">
            <a:avLst/>
          </a:prstGeom>
        </p:spPr>
      </p:pic>
      <p:sp>
        <p:nvSpPr>
          <p:cNvPr id="8" name="Прямоугольник 7"/>
          <p:cNvSpPr/>
          <p:nvPr/>
        </p:nvSpPr>
        <p:spPr>
          <a:xfrm>
            <a:off x="5628603" y="6591915"/>
            <a:ext cx="2228495"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Construction</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5052579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9F05448C-47A6-407F-9FDF-0EF96B96A918}" type="slidenum">
              <a:rPr lang="ru-RU" smtClean="0"/>
              <a:t>9</a:t>
            </a:fld>
            <a:endParaRPr lang="ru-RU"/>
          </a:p>
        </p:txBody>
      </p:sp>
      <p:sp>
        <p:nvSpPr>
          <p:cNvPr id="9" name="Прямоугольник 8"/>
          <p:cNvSpPr/>
          <p:nvPr/>
        </p:nvSpPr>
        <p:spPr>
          <a:xfrm>
            <a:off x="643173" y="3195263"/>
            <a:ext cx="1627369"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Request</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sp>
        <p:nvSpPr>
          <p:cNvPr id="10" name="Прямоугольник 9"/>
          <p:cNvSpPr/>
          <p:nvPr/>
        </p:nvSpPr>
        <p:spPr>
          <a:xfrm>
            <a:off x="643173" y="6616189"/>
            <a:ext cx="1747594" cy="338554"/>
          </a:xfrm>
          <a:prstGeom prst="rect">
            <a:avLst/>
          </a:prstGeom>
        </p:spPr>
        <p:txBody>
          <a:bodyPr wrap="none">
            <a:spAutoFit/>
          </a:bodyPr>
          <a:lstStyle/>
          <a:p>
            <a:r>
              <a:rPr lang="en-US" sz="1600" b="1" dirty="0" smtClean="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rPr>
              <a:t>HTTP Response</a:t>
            </a:r>
            <a:endParaRPr lang="en-US" sz="1600" b="1" dirty="0">
              <a:ln w="0"/>
              <a:solidFill>
                <a:schemeClr val="bg1"/>
              </a:solidFill>
              <a:effectLst>
                <a:outerShdw blurRad="38100" dist="19050" dir="2700000" algn="tl" rotWithShape="0">
                  <a:schemeClr val="dk1">
                    <a:alpha val="40000"/>
                  </a:schemeClr>
                </a:outerShdw>
              </a:effectLst>
              <a:latin typeface="Cascadia Code" panose="020B0609020000020004" pitchFamily="49" charset="0"/>
              <a:cs typeface="Cascadia Code" panose="020B0609020000020004" pitchFamily="49" charset="0"/>
            </a:endParaRPr>
          </a:p>
        </p:txBody>
      </p:sp>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604" y="613715"/>
            <a:ext cx="7662875" cy="2581548"/>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73" y="3643705"/>
            <a:ext cx="7547820" cy="2862596"/>
          </a:xfrm>
          <a:prstGeom prst="rect">
            <a:avLst/>
          </a:prstGeom>
        </p:spPr>
      </p:pic>
    </p:spTree>
    <p:extLst>
      <p:ext uri="{BB962C8B-B14F-4D97-AF65-F5344CB8AC3E}">
        <p14:creationId xmlns:p14="http://schemas.microsoft.com/office/powerpoint/2010/main" val="67835347"/>
      </p:ext>
    </p:extLst>
  </p:cSld>
  <p:clrMapOvr>
    <a:masterClrMapping/>
  </p:clrMapOvr>
</p:sld>
</file>

<file path=ppt/theme/theme1.xml><?xml version="1.0" encoding="utf-8"?>
<a:theme xmlns:a="http://schemas.openxmlformats.org/drawingml/2006/main" name="View">
  <a:themeElements>
    <a:clrScheme name="Синий">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894</TotalTime>
  <Words>1664</Words>
  <Application>Microsoft Office PowerPoint</Application>
  <PresentationFormat>Произвольный</PresentationFormat>
  <Paragraphs>229</Paragraphs>
  <Slides>35</Slides>
  <Notes>5</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35</vt:i4>
      </vt:variant>
    </vt:vector>
  </HeadingPairs>
  <TitlesOfParts>
    <vt:vector size="44" baseType="lpstr">
      <vt:lpstr>Street Threat</vt:lpstr>
      <vt:lpstr>Wingdings 2</vt:lpstr>
      <vt:lpstr>Cascadia Mono</vt:lpstr>
      <vt:lpstr>Arial Nova Cond Light</vt:lpstr>
      <vt:lpstr>Calibri</vt:lpstr>
      <vt:lpstr>Century Schoolbook</vt:lpstr>
      <vt:lpstr>Arial</vt:lpstr>
      <vt:lpstr>Cascadia Code</vt:lpstr>
      <vt:lpstr>View</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Учетная запись Майкрософт</dc:creator>
  <cp:lastModifiedBy>Учетная запись Майкрософт</cp:lastModifiedBy>
  <cp:revision>89</cp:revision>
  <dcterms:created xsi:type="dcterms:W3CDTF">2023-06-15T13:17:44Z</dcterms:created>
  <dcterms:modified xsi:type="dcterms:W3CDTF">2023-06-26T14:28:26Z</dcterms:modified>
</cp:coreProperties>
</file>